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538" r:id="rId3"/>
    <p:sldId id="407" r:id="rId4"/>
    <p:sldId id="329" r:id="rId5"/>
    <p:sldId id="330" r:id="rId6"/>
    <p:sldId id="331" r:id="rId7"/>
    <p:sldId id="539" r:id="rId8"/>
    <p:sldId id="340" r:id="rId9"/>
    <p:sldId id="332" r:id="rId10"/>
    <p:sldId id="333" r:id="rId11"/>
    <p:sldId id="334" r:id="rId12"/>
    <p:sldId id="344" r:id="rId13"/>
    <p:sldId id="335" r:id="rId14"/>
    <p:sldId id="341" r:id="rId15"/>
    <p:sldId id="342" r:id="rId16"/>
    <p:sldId id="336" r:id="rId17"/>
    <p:sldId id="337" r:id="rId18"/>
    <p:sldId id="540" r:id="rId19"/>
    <p:sldId id="541" r:id="rId20"/>
    <p:sldId id="542" r:id="rId21"/>
    <p:sldId id="338" r:id="rId22"/>
    <p:sldId id="339" r:id="rId23"/>
    <p:sldId id="343" r:id="rId24"/>
    <p:sldId id="345" r:id="rId25"/>
    <p:sldId id="346" r:id="rId26"/>
    <p:sldId id="348" r:id="rId27"/>
    <p:sldId id="347" r:id="rId28"/>
    <p:sldId id="350" r:id="rId29"/>
    <p:sldId id="351" r:id="rId30"/>
    <p:sldId id="543" r:id="rId31"/>
    <p:sldId id="34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51"/>
    <p:restoredTop sz="94672"/>
  </p:normalViewPr>
  <p:slideViewPr>
    <p:cSldViewPr snapToGrid="0" snapToObjects="1">
      <p:cViewPr varScale="1">
        <p:scale>
          <a:sx n="128" d="100"/>
          <a:sy n="128"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3/29/22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3/29/22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3/29/22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3/29/22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3/29/22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3/29/22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3/29/22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3/29/22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3.xml"/><Relationship Id="rId7" Type="http://schemas.openxmlformats.org/officeDocument/2006/relationships/image" Target="../media/image2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7.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tags" Target="../tags/tag14.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7.xml"/><Relationship Id="rId7" Type="http://schemas.openxmlformats.org/officeDocument/2006/relationships/image" Target="../media/image2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tags" Target="../tags/tag18.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8.wmf"/><Relationship Id="rId5" Type="http://schemas.openxmlformats.org/officeDocument/2006/relationships/oleObject" Target="../embeddings/oleObject1.bin"/><Relationship Id="rId4" Type="http://schemas.openxmlformats.org/officeDocument/2006/relationships/image" Target="../media/image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wmf"/><Relationship Id="rId5" Type="http://schemas.openxmlformats.org/officeDocument/2006/relationships/oleObject" Target="../embeddings/oleObject3.bin"/><Relationship Id="rId4" Type="http://schemas.openxmlformats.org/officeDocument/2006/relationships/image" Target="../media/image40.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390.png"/><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44.wmf"/></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tags" Target="../tags/tag2.xml"/><Relationship Id="rId16"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5.png"/><Relationship Id="rId5" Type="http://schemas.openxmlformats.org/officeDocument/2006/relationships/tags" Target="../tags/tag5.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tags" Target="../tags/tag4.xml"/><Relationship Id="rId9" Type="http://schemas.openxmlformats.org/officeDocument/2006/relationships/slideLayout" Target="../slideLayouts/slideLayout2.xml"/><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94D3-F4EE-1046-9463-163AE15C9D7B}"/>
              </a:ext>
            </a:extLst>
          </p:cNvPr>
          <p:cNvSpPr>
            <a:spLocks noGrp="1"/>
          </p:cNvSpPr>
          <p:nvPr>
            <p:ph type="title"/>
          </p:nvPr>
        </p:nvSpPr>
        <p:spPr/>
        <p:txBody>
          <a:bodyPr/>
          <a:lstStyle/>
          <a:p>
            <a:r>
              <a:rPr lang="en-US" dirty="0"/>
              <a:t>Observed kinetics are slower than parabolic</a:t>
            </a:r>
          </a:p>
        </p:txBody>
      </p:sp>
      <p:sp>
        <p:nvSpPr>
          <p:cNvPr id="3" name="Content Placeholder 2">
            <a:extLst>
              <a:ext uri="{FF2B5EF4-FFF2-40B4-BE49-F238E27FC236}">
                <a16:creationId xmlns:a16="http://schemas.microsoft.com/office/drawing/2014/main" id="{2C96B199-E3AC-5C46-89DD-DB68BE1501EC}"/>
              </a:ext>
            </a:extLst>
          </p:cNvPr>
          <p:cNvSpPr>
            <a:spLocks noGrp="1"/>
          </p:cNvSpPr>
          <p:nvPr>
            <p:ph idx="1"/>
          </p:nvPr>
        </p:nvSpPr>
        <p:spPr>
          <a:xfrm>
            <a:off x="609600" y="2160495"/>
            <a:ext cx="5624945" cy="3965670"/>
          </a:xfrm>
        </p:spPr>
        <p:txBody>
          <a:bodyPr>
            <a:normAutofit/>
          </a:bodyPr>
          <a:lstStyle/>
          <a:p>
            <a:r>
              <a:rPr lang="en-US" sz="2000" dirty="0"/>
              <a:t>Parabolic kinetics</a:t>
            </a:r>
          </a:p>
          <a:p>
            <a:pPr lvl="1"/>
            <a:r>
              <a:rPr lang="en-US" sz="2000" dirty="0"/>
              <a:t>Diffusion of species across the oxide</a:t>
            </a:r>
          </a:p>
          <a:p>
            <a:r>
              <a:rPr lang="en-US" sz="2000" dirty="0"/>
              <a:t>Sub-parabolic kinetics</a:t>
            </a:r>
          </a:p>
          <a:p>
            <a:pPr lvl="1"/>
            <a:r>
              <a:rPr lang="en-US" sz="2000" dirty="0"/>
              <a:t>Additional ions in oxide</a:t>
            </a:r>
          </a:p>
          <a:p>
            <a:pPr lvl="1"/>
            <a:r>
              <a:rPr lang="en-US" sz="2000" dirty="0"/>
              <a:t>Non-uniform electric field in oxide layer</a:t>
            </a:r>
          </a:p>
          <a:p>
            <a:r>
              <a:rPr lang="en-US" altLang="en-US" sz="2000" dirty="0"/>
              <a:t>Once a nonhomogeneous electric field arises, the corrosion rate decreases to the sub-parabolic rate due to inhibition of transport of charged species</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D50727C3-A9FD-A94F-B846-E42836EAECD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388360E1-4163-8348-B7C8-17D034B67378}"/>
              </a:ext>
            </a:extLst>
          </p:cNvPr>
          <p:cNvPicPr>
            <a:picLocks noChangeAspect="1"/>
          </p:cNvPicPr>
          <p:nvPr/>
        </p:nvPicPr>
        <p:blipFill rotWithShape="1">
          <a:blip r:embed="rId2">
            <a:extLst>
              <a:ext uri="{28A0092B-C50C-407E-A947-70E740481C1C}">
                <a14:useLocalDpi xmlns:a14="http://schemas.microsoft.com/office/drawing/2010/main" val="0"/>
              </a:ext>
            </a:extLst>
          </a:blip>
          <a:srcRect l="6435" r="5835"/>
          <a:stretch/>
        </p:blipFill>
        <p:spPr>
          <a:xfrm>
            <a:off x="7064829" y="2268187"/>
            <a:ext cx="4038600" cy="3404847"/>
          </a:xfrm>
          <a:prstGeom prst="rect">
            <a:avLst/>
          </a:prstGeom>
        </p:spPr>
      </p:pic>
    </p:spTree>
    <p:extLst>
      <p:ext uri="{BB962C8B-B14F-4D97-AF65-F5344CB8AC3E}">
        <p14:creationId xmlns:p14="http://schemas.microsoft.com/office/powerpoint/2010/main" val="130417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7ABC-50B9-9C4D-983B-DED76CB95F7B}"/>
              </a:ext>
            </a:extLst>
          </p:cNvPr>
          <p:cNvSpPr>
            <a:spLocks noGrp="1"/>
          </p:cNvSpPr>
          <p:nvPr>
            <p:ph type="title"/>
          </p:nvPr>
        </p:nvSpPr>
        <p:spPr/>
        <p:txBody>
          <a:bodyPr/>
          <a:lstStyle/>
          <a:p>
            <a:r>
              <a:rPr lang="en-US" dirty="0"/>
              <a:t>Corrosion Quantified</a:t>
            </a:r>
          </a:p>
        </p:txBody>
      </p:sp>
      <p:sp>
        <p:nvSpPr>
          <p:cNvPr id="3" name="Content Placeholder 2">
            <a:extLst>
              <a:ext uri="{FF2B5EF4-FFF2-40B4-BE49-F238E27FC236}">
                <a16:creationId xmlns:a16="http://schemas.microsoft.com/office/drawing/2014/main" id="{F8B818CC-30B4-9E47-82AC-188E27E0CEF8}"/>
              </a:ext>
            </a:extLst>
          </p:cNvPr>
          <p:cNvSpPr>
            <a:spLocks noGrp="1"/>
          </p:cNvSpPr>
          <p:nvPr>
            <p:ph idx="1"/>
          </p:nvPr>
        </p:nvSpPr>
        <p:spPr>
          <a:xfrm>
            <a:off x="609600" y="2160495"/>
            <a:ext cx="5883564" cy="3965670"/>
          </a:xfrm>
        </p:spPr>
        <p:txBody>
          <a:bodyPr/>
          <a:lstStyle/>
          <a:p>
            <a:r>
              <a:rPr lang="en-US" sz="2000" dirty="0"/>
              <a:t>Corrosion is measured by sample weight gain</a:t>
            </a:r>
          </a:p>
          <a:p>
            <a:r>
              <a:rPr lang="en-US" altLang="en-US" sz="2000" dirty="0">
                <a:ea typeface="ＭＳ Ｐゴシック" panose="020B0600070205080204" pitchFamily="34" charset="-128"/>
                <a:cs typeface="Arial" panose="020B0604020202020204" pitchFamily="34" charset="0"/>
              </a:rPr>
              <a:t>Oxidation of alloys is measured experimentally using the </a:t>
            </a:r>
            <a:r>
              <a:rPr lang="en-US" altLang="en-US" sz="2000" u="sng" dirty="0">
                <a:ea typeface="ＭＳ Ｐゴシック" panose="020B0600070205080204" pitchFamily="34" charset="-128"/>
                <a:cs typeface="Arial" panose="020B0604020202020204" pitchFamily="34" charset="0"/>
              </a:rPr>
              <a:t>weight gain</a:t>
            </a:r>
            <a:r>
              <a:rPr lang="en-US" altLang="en-US" sz="2000" dirty="0">
                <a:ea typeface="ＭＳ Ｐゴシック" panose="020B0600070205080204" pitchFamily="34" charset="-128"/>
                <a:cs typeface="Arial" panose="020B0604020202020204" pitchFamily="34" charset="0"/>
              </a:rPr>
              <a:t> in mg/dm</a:t>
            </a:r>
            <a:r>
              <a:rPr lang="en-US" altLang="en-US" sz="2000" baseline="30000" dirty="0">
                <a:ea typeface="ＭＳ Ｐゴシック" panose="020B0600070205080204" pitchFamily="34" charset="-128"/>
                <a:cs typeface="Arial" panose="020B0604020202020204" pitchFamily="34" charset="0"/>
              </a:rPr>
              <a:t>2</a:t>
            </a:r>
            <a:endParaRPr lang="en-US" altLang="en-US" sz="2000" dirty="0">
              <a:ea typeface="ＭＳ Ｐゴシック" panose="020B0600070205080204" pitchFamily="34" charset="-128"/>
              <a:cs typeface="Arial" panose="020B0604020202020204" pitchFamily="34" charset="0"/>
            </a:endParaRPr>
          </a:p>
          <a:p>
            <a:r>
              <a:rPr lang="en-US" altLang="en-US" sz="2000" dirty="0">
                <a:ea typeface="ＭＳ Ｐゴシック" panose="020B0600070205080204" pitchFamily="34" charset="-128"/>
                <a:cs typeface="Arial" panose="020B0604020202020204" pitchFamily="34" charset="0"/>
              </a:rPr>
              <a:t>Oxide forms by incorporating oxygen in the metal structure </a:t>
            </a:r>
            <a:r>
              <a:rPr lang="en-US" altLang="en-US" sz="2000" dirty="0">
                <a:ea typeface="ＭＳ Ｐゴシック" panose="020B0600070205080204" pitchFamily="34" charset="-128"/>
                <a:cs typeface="Arial" panose="020B0604020202020204" pitchFamily="34" charset="0"/>
                <a:sym typeface="Wingdings" panose="05000000000000000000" pitchFamily="2" charset="2"/>
              </a:rPr>
              <a:t>causing an increase in weight</a:t>
            </a:r>
            <a:endParaRPr lang="en-US" altLang="en-US" sz="2000" dirty="0">
              <a:ea typeface="ＭＳ Ｐゴシック" panose="020B0600070205080204" pitchFamily="34" charset="-128"/>
              <a:cs typeface="Arial" panose="020B0604020202020204" pitchFamily="34" charset="0"/>
            </a:endParaRPr>
          </a:p>
          <a:p>
            <a:endParaRPr lang="en-US" sz="2000" dirty="0"/>
          </a:p>
        </p:txBody>
      </p:sp>
      <p:sp>
        <p:nvSpPr>
          <p:cNvPr id="4" name="Slide Number Placeholder 3">
            <a:extLst>
              <a:ext uri="{FF2B5EF4-FFF2-40B4-BE49-F238E27FC236}">
                <a16:creationId xmlns:a16="http://schemas.microsoft.com/office/drawing/2014/main" id="{C278F124-7EA7-DE48-BFCC-F0497E6052EA}"/>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D7DB3157-B268-EA47-B3BB-17BFBD905279}"/>
              </a:ext>
            </a:extLst>
          </p:cNvPr>
          <p:cNvPicPr>
            <a:picLocks noChangeAspect="1"/>
          </p:cNvPicPr>
          <p:nvPr/>
        </p:nvPicPr>
        <p:blipFill>
          <a:blip r:embed="rId4"/>
          <a:stretch>
            <a:fillRect/>
          </a:stretch>
        </p:blipFill>
        <p:spPr>
          <a:xfrm>
            <a:off x="6896100" y="1843809"/>
            <a:ext cx="5295900" cy="2819400"/>
          </a:xfrm>
          <a:prstGeom prst="rect">
            <a:avLst/>
          </a:prstGeom>
        </p:spPr>
      </p:pic>
      <p:sp>
        <p:nvSpPr>
          <p:cNvPr id="6" name="TextBox 5">
            <a:extLst>
              <a:ext uri="{FF2B5EF4-FFF2-40B4-BE49-F238E27FC236}">
                <a16:creationId xmlns:a16="http://schemas.microsoft.com/office/drawing/2014/main" id="{BE661B6B-4812-B94C-B42A-D85A99A3CF69}"/>
              </a:ext>
            </a:extLst>
          </p:cNvPr>
          <p:cNvSpPr txBox="1">
            <a:spLocks noChangeArrowheads="1"/>
          </p:cNvSpPr>
          <p:nvPr/>
        </p:nvSpPr>
        <p:spPr bwMode="auto">
          <a:xfrm>
            <a:off x="2609651" y="5418279"/>
            <a:ext cx="3494087" cy="70788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mn-lt"/>
              </a:rPr>
              <a:t>Dividing by the surface enables comparison between samples</a:t>
            </a:r>
          </a:p>
        </p:txBody>
      </p:sp>
      <p:sp>
        <p:nvSpPr>
          <p:cNvPr id="7" name="TextBox 6">
            <a:extLst>
              <a:ext uri="{FF2B5EF4-FFF2-40B4-BE49-F238E27FC236}">
                <a16:creationId xmlns:a16="http://schemas.microsoft.com/office/drawing/2014/main" id="{FFECDAD8-A95D-6D47-ADB3-A316B870B1DA}"/>
              </a:ext>
            </a:extLst>
          </p:cNvPr>
          <p:cNvSpPr txBox="1">
            <a:spLocks noChangeArrowheads="1"/>
          </p:cNvSpPr>
          <p:nvPr/>
        </p:nvSpPr>
        <p:spPr bwMode="auto">
          <a:xfrm>
            <a:off x="7219805" y="4909801"/>
            <a:ext cx="3360737" cy="1446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u="sng" dirty="0">
                <a:latin typeface="+mn-lt"/>
              </a:rPr>
              <a:t>Approximation weight gain – oxide thickness for Zr</a:t>
            </a:r>
            <a:r>
              <a:rPr lang="en-US" altLang="en-US" sz="2000" dirty="0">
                <a:latin typeface="+mn-lt"/>
              </a:rPr>
              <a:t>:</a:t>
            </a:r>
          </a:p>
          <a:p>
            <a:pPr eaLnBrk="1" hangingPunct="1"/>
            <a:endParaRPr lang="en-US" altLang="en-US" sz="2000" dirty="0">
              <a:latin typeface="+mn-lt"/>
            </a:endParaRPr>
          </a:p>
          <a:p>
            <a:pPr eaLnBrk="1" hangingPunct="1"/>
            <a:endParaRPr lang="en-US" altLang="en-US" sz="2800" dirty="0">
              <a:latin typeface="+mn-lt"/>
            </a:endParaRPr>
          </a:p>
        </p:txBody>
      </p:sp>
      <p:pic>
        <p:nvPicPr>
          <p:cNvPr id="8" name="Picture 7">
            <a:extLst>
              <a:ext uri="{FF2B5EF4-FFF2-40B4-BE49-F238E27FC236}">
                <a16:creationId xmlns:a16="http://schemas.microsoft.com/office/drawing/2014/main" id="{1FC0B3A0-AE26-4845-A79D-160856BF661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15338" y="4838240"/>
            <a:ext cx="2065020" cy="252984"/>
          </a:xfrm>
          <a:prstGeom prst="rect">
            <a:avLst/>
          </a:prstGeom>
          <a:ln>
            <a:noFill/>
          </a:ln>
        </p:spPr>
      </p:pic>
      <p:pic>
        <p:nvPicPr>
          <p:cNvPr id="9" name="Picture 8">
            <a:extLst>
              <a:ext uri="{FF2B5EF4-FFF2-40B4-BE49-F238E27FC236}">
                <a16:creationId xmlns:a16="http://schemas.microsoft.com/office/drawing/2014/main" id="{9DB5C646-A7AD-3D42-A78E-2294C6B3CF2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350325" y="5695380"/>
            <a:ext cx="3200400" cy="562356"/>
          </a:xfrm>
          <a:prstGeom prst="rect">
            <a:avLst/>
          </a:prstGeom>
        </p:spPr>
      </p:pic>
    </p:spTree>
    <p:extLst>
      <p:ext uri="{BB962C8B-B14F-4D97-AF65-F5344CB8AC3E}">
        <p14:creationId xmlns:p14="http://schemas.microsoft.com/office/powerpoint/2010/main" val="382652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C0D1-3051-CE46-922E-246436BB70D4}"/>
              </a:ext>
            </a:extLst>
          </p:cNvPr>
          <p:cNvSpPr>
            <a:spLocks noGrp="1"/>
          </p:cNvSpPr>
          <p:nvPr>
            <p:ph type="title"/>
          </p:nvPr>
        </p:nvSpPr>
        <p:spPr/>
        <p:txBody>
          <a:bodyPr/>
          <a:lstStyle/>
          <a:p>
            <a:r>
              <a:rPr lang="en-US" dirty="0"/>
              <a:t>Pilling-</a:t>
            </a:r>
            <a:r>
              <a:rPr lang="en-US" dirty="0" err="1"/>
              <a:t>Bedworth</a:t>
            </a:r>
            <a:r>
              <a:rPr lang="en-US" dirty="0"/>
              <a:t> ratio : PBR</a:t>
            </a:r>
          </a:p>
        </p:txBody>
      </p:sp>
      <p:sp>
        <p:nvSpPr>
          <p:cNvPr id="3" name="Content Placeholder 2">
            <a:extLst>
              <a:ext uri="{FF2B5EF4-FFF2-40B4-BE49-F238E27FC236}">
                <a16:creationId xmlns:a16="http://schemas.microsoft.com/office/drawing/2014/main" id="{1EDF2220-0037-624E-8C19-084A78DD22B6}"/>
              </a:ext>
            </a:extLst>
          </p:cNvPr>
          <p:cNvSpPr>
            <a:spLocks noGrp="1"/>
          </p:cNvSpPr>
          <p:nvPr>
            <p:ph idx="1"/>
          </p:nvPr>
        </p:nvSpPr>
        <p:spPr>
          <a:xfrm>
            <a:off x="609600" y="2160495"/>
            <a:ext cx="6587893" cy="3965670"/>
          </a:xfrm>
        </p:spPr>
        <p:txBody>
          <a:bodyPr>
            <a:normAutofit fontScale="85000" lnSpcReduction="20000"/>
          </a:bodyPr>
          <a:lstStyle/>
          <a:p>
            <a:r>
              <a:rPr lang="en-US" dirty="0"/>
              <a:t>The ratio of the volume per unit of the metal oxide to the volume per unit of the corresponding metal is called the Pilling-</a:t>
            </a:r>
            <a:r>
              <a:rPr lang="en-US" dirty="0" err="1"/>
              <a:t>Bedworth</a:t>
            </a:r>
            <a:r>
              <a:rPr lang="en-US" dirty="0"/>
              <a:t> ratio (PBR)</a:t>
            </a:r>
          </a:p>
          <a:p>
            <a:r>
              <a:rPr lang="en-US" dirty="0"/>
              <a:t>PBR &lt; 1: the oxide coating layer is thin, likely broken and provides no protective effect (for example magnesium)</a:t>
            </a:r>
          </a:p>
          <a:p>
            <a:r>
              <a:rPr lang="en-US" dirty="0"/>
              <a:t>PBR &gt; 2: the oxide coating chips off and provides no protective effect (example iron)</a:t>
            </a:r>
          </a:p>
          <a:p>
            <a:r>
              <a:rPr lang="en-US" dirty="0"/>
              <a:t>1 &lt; PBR &lt; 2: the oxide coating is passivating and provides a protecting effect against further surface oxidation </a:t>
            </a:r>
          </a:p>
          <a:p>
            <a:r>
              <a:rPr lang="en-US" dirty="0"/>
              <a:t>Passivation refers to a material becoming "passive," that is, less affected or corroded by the environment of future use</a:t>
            </a:r>
          </a:p>
        </p:txBody>
      </p:sp>
      <p:sp>
        <p:nvSpPr>
          <p:cNvPr id="4" name="Slide Number Placeholder 3">
            <a:extLst>
              <a:ext uri="{FF2B5EF4-FFF2-40B4-BE49-F238E27FC236}">
                <a16:creationId xmlns:a16="http://schemas.microsoft.com/office/drawing/2014/main" id="{7CC9EF1D-7570-144C-B068-0636FE592E2D}"/>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grpSp>
        <p:nvGrpSpPr>
          <p:cNvPr id="5" name="Group 4">
            <a:extLst>
              <a:ext uri="{FF2B5EF4-FFF2-40B4-BE49-F238E27FC236}">
                <a16:creationId xmlns:a16="http://schemas.microsoft.com/office/drawing/2014/main" id="{C2E95B73-906F-8F48-BB1D-7AA71017FEC9}"/>
              </a:ext>
            </a:extLst>
          </p:cNvPr>
          <p:cNvGrpSpPr>
            <a:grpSpLocks noChangeAspect="1"/>
          </p:cNvGrpSpPr>
          <p:nvPr/>
        </p:nvGrpSpPr>
        <p:grpSpPr>
          <a:xfrm>
            <a:off x="7512906" y="3545987"/>
            <a:ext cx="4373635" cy="2345565"/>
            <a:chOff x="1365209" y="5342665"/>
            <a:chExt cx="2594932" cy="1391653"/>
          </a:xfrm>
        </p:grpSpPr>
        <p:pic>
          <p:nvPicPr>
            <p:cNvPr id="6" name="Picture 5">
              <a:extLst>
                <a:ext uri="{FF2B5EF4-FFF2-40B4-BE49-F238E27FC236}">
                  <a16:creationId xmlns:a16="http://schemas.microsoft.com/office/drawing/2014/main" id="{0E51F936-1DB8-B148-90CA-3BF578857A07}"/>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7" name="TextBox 6">
              <a:extLst>
                <a:ext uri="{FF2B5EF4-FFF2-40B4-BE49-F238E27FC236}">
                  <a16:creationId xmlns:a16="http://schemas.microsoft.com/office/drawing/2014/main" id="{CAC43830-A2EB-374C-9CD7-5424BA992E0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8" name="TextBox 7">
              <a:extLst>
                <a:ext uri="{FF2B5EF4-FFF2-40B4-BE49-F238E27FC236}">
                  <a16:creationId xmlns:a16="http://schemas.microsoft.com/office/drawing/2014/main" id="{0F00A4F1-98D9-5041-B417-45FD4D08875C}"/>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9" name="Picture 8">
            <a:extLst>
              <a:ext uri="{FF2B5EF4-FFF2-40B4-BE49-F238E27FC236}">
                <a16:creationId xmlns:a16="http://schemas.microsoft.com/office/drawing/2014/main" id="{55F0A982-B731-6844-BC77-1BADF22DBE8F}"/>
              </a:ext>
            </a:extLst>
          </p:cNvPr>
          <p:cNvPicPr>
            <a:picLocks noChangeAspect="1"/>
          </p:cNvPicPr>
          <p:nvPr/>
        </p:nvPicPr>
        <p:blipFill>
          <a:blip r:embed="rId3"/>
          <a:stretch>
            <a:fillRect/>
          </a:stretch>
        </p:blipFill>
        <p:spPr>
          <a:xfrm>
            <a:off x="7841122" y="2452257"/>
            <a:ext cx="3403600" cy="723900"/>
          </a:xfrm>
          <a:prstGeom prst="rect">
            <a:avLst/>
          </a:prstGeom>
        </p:spPr>
      </p:pic>
    </p:spTree>
    <p:extLst>
      <p:ext uri="{BB962C8B-B14F-4D97-AF65-F5344CB8AC3E}">
        <p14:creationId xmlns:p14="http://schemas.microsoft.com/office/powerpoint/2010/main" val="2662344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492B-986F-2145-905B-1D65114DBF0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151E0CF-9034-AC45-9824-AD8E73CDB17C}"/>
              </a:ext>
            </a:extLst>
          </p:cNvPr>
          <p:cNvSpPr>
            <a:spLocks noGrp="1"/>
          </p:cNvSpPr>
          <p:nvPr>
            <p:ph idx="1"/>
          </p:nvPr>
        </p:nvSpPr>
        <p:spPr/>
        <p:txBody>
          <a:bodyPr>
            <a:normAutofit fontScale="92500" lnSpcReduction="20000"/>
          </a:bodyPr>
          <a:lstStyle/>
          <a:p>
            <a:r>
              <a:rPr lang="en-US" dirty="0"/>
              <a:t>A corrosion coupon of ZIRLO measures 2.8 cm x 2.8 cm x 600 µm and has an initial mass of 3 g. After corrosion for 200 days, its final mass is 3.0721 g. What is the estimated oxide thickness?</a:t>
            </a:r>
          </a:p>
          <a:p>
            <a:r>
              <a:rPr lang="en-US" dirty="0"/>
              <a:t>First, we need to convert the units (10 cm = 1 </a:t>
            </a:r>
            <a:r>
              <a:rPr lang="en-US" dirty="0" err="1"/>
              <a:t>dm</a:t>
            </a:r>
            <a:r>
              <a:rPr lang="en-US" dirty="0"/>
              <a:t>)</a:t>
            </a:r>
          </a:p>
          <a:p>
            <a:r>
              <a:rPr lang="en-US" dirty="0"/>
              <a:t>Find area</a:t>
            </a:r>
          </a:p>
          <a:p>
            <a:pPr lvl="1"/>
            <a:r>
              <a:rPr lang="en-US" dirty="0"/>
              <a:t>S = 0.28*0.28 = 0.0784 dm</a:t>
            </a:r>
            <a:r>
              <a:rPr lang="en-US" baseline="30000" dirty="0"/>
              <a:t>2</a:t>
            </a:r>
          </a:p>
          <a:p>
            <a:r>
              <a:rPr lang="en-US" dirty="0"/>
              <a:t>Find mass change</a:t>
            </a:r>
          </a:p>
          <a:p>
            <a:pPr lvl="1"/>
            <a:r>
              <a:rPr lang="en-US" dirty="0" err="1"/>
              <a:t>dM</a:t>
            </a:r>
            <a:r>
              <a:rPr lang="en-US" dirty="0"/>
              <a:t> = 307.21 - 300 mg = 7.21 mg</a:t>
            </a:r>
          </a:p>
          <a:p>
            <a:r>
              <a:rPr lang="en-US" dirty="0"/>
              <a:t>Then we calculate the weight gain per area</a:t>
            </a:r>
          </a:p>
          <a:p>
            <a:pPr lvl="1"/>
            <a:r>
              <a:rPr lang="en-US" dirty="0"/>
              <a:t>W = </a:t>
            </a:r>
            <a:r>
              <a:rPr lang="en-US" dirty="0" err="1"/>
              <a:t>dM</a:t>
            </a:r>
            <a:r>
              <a:rPr lang="en-US" dirty="0"/>
              <a:t>/S = (7.21)/0.0784= 91.96 mg/dm</a:t>
            </a:r>
            <a:r>
              <a:rPr lang="en-US" baseline="30000" dirty="0"/>
              <a:t>2</a:t>
            </a:r>
          </a:p>
          <a:p>
            <a:r>
              <a:rPr lang="en-US" dirty="0"/>
              <a:t>Last estimate the thickness</a:t>
            </a:r>
          </a:p>
          <a:p>
            <a:pPr lvl="1"/>
            <a:r>
              <a:rPr lang="en-US" dirty="0"/>
              <a:t>d = W/14.7 = 91.96/14.7 = 6.3 microns thick after 200 days</a:t>
            </a:r>
          </a:p>
          <a:p>
            <a:endParaRPr lang="en-US" dirty="0"/>
          </a:p>
        </p:txBody>
      </p:sp>
      <p:sp>
        <p:nvSpPr>
          <p:cNvPr id="4" name="Slide Number Placeholder 3">
            <a:extLst>
              <a:ext uri="{FF2B5EF4-FFF2-40B4-BE49-F238E27FC236}">
                <a16:creationId xmlns:a16="http://schemas.microsoft.com/office/drawing/2014/main" id="{5C9DAA56-2285-454F-820C-0CB81CE7B3D2}"/>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20975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9E50-3910-0A4D-87BF-A8357BA4109F}"/>
              </a:ext>
            </a:extLst>
          </p:cNvPr>
          <p:cNvSpPr>
            <a:spLocks noGrp="1"/>
          </p:cNvSpPr>
          <p:nvPr>
            <p:ph type="title"/>
          </p:nvPr>
        </p:nvSpPr>
        <p:spPr/>
        <p:txBody>
          <a:bodyPr/>
          <a:lstStyle/>
          <a:p>
            <a:r>
              <a:rPr lang="en-US" dirty="0"/>
              <a:t>Corrosion Rate</a:t>
            </a:r>
          </a:p>
        </p:txBody>
      </p:sp>
      <p:sp>
        <p:nvSpPr>
          <p:cNvPr id="3" name="Content Placeholder 2">
            <a:extLst>
              <a:ext uri="{FF2B5EF4-FFF2-40B4-BE49-F238E27FC236}">
                <a16:creationId xmlns:a16="http://schemas.microsoft.com/office/drawing/2014/main" id="{1E21A7B2-8B6B-8747-A8F7-D5F7FA3C48DA}"/>
              </a:ext>
            </a:extLst>
          </p:cNvPr>
          <p:cNvSpPr>
            <a:spLocks noGrp="1"/>
          </p:cNvSpPr>
          <p:nvPr>
            <p:ph idx="1"/>
          </p:nvPr>
        </p:nvSpPr>
        <p:spPr>
          <a:xfrm>
            <a:off x="609600" y="2160495"/>
            <a:ext cx="5467927" cy="3965670"/>
          </a:xfrm>
        </p:spPr>
        <p:txBody>
          <a:bodyPr/>
          <a:lstStyle/>
          <a:p>
            <a:r>
              <a:rPr lang="en-US" sz="2000" dirty="0"/>
              <a:t>Average weight gain of a sample follows linear kinetics</a:t>
            </a:r>
          </a:p>
          <a:p>
            <a:r>
              <a:rPr lang="en-US" sz="2000" dirty="0"/>
              <a:t>The oxide reaches transition at different times in different points, but the average is linear</a:t>
            </a:r>
          </a:p>
          <a:p>
            <a:r>
              <a:rPr lang="en-US" sz="2000" dirty="0"/>
              <a:t>Critical oxide thickness for transition is defined as</a:t>
            </a:r>
          </a:p>
          <a:p>
            <a:r>
              <a:rPr lang="en-US" sz="2000" dirty="0"/>
              <a:t>Critical time for transition is defined as</a:t>
            </a:r>
          </a:p>
          <a:p>
            <a:endParaRPr lang="en-US" sz="2000" dirty="0"/>
          </a:p>
          <a:p>
            <a:endParaRPr lang="en-US" sz="2000" dirty="0"/>
          </a:p>
        </p:txBody>
      </p:sp>
      <p:sp>
        <p:nvSpPr>
          <p:cNvPr id="4" name="Slide Number Placeholder 3">
            <a:extLst>
              <a:ext uri="{FF2B5EF4-FFF2-40B4-BE49-F238E27FC236}">
                <a16:creationId xmlns:a16="http://schemas.microsoft.com/office/drawing/2014/main" id="{4A92FDAC-7FFE-9B40-ADE7-FA266DC97ED7}"/>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8208C34A-C77B-2147-9339-25337291A8A4}"/>
              </a:ext>
            </a:extLst>
          </p:cNvPr>
          <p:cNvPicPr>
            <a:picLocks noChangeAspect="1"/>
          </p:cNvPicPr>
          <p:nvPr/>
        </p:nvPicPr>
        <p:blipFill>
          <a:blip r:embed="rId6"/>
          <a:stretch>
            <a:fillRect/>
          </a:stretch>
        </p:blipFill>
        <p:spPr>
          <a:xfrm>
            <a:off x="6662174" y="1968501"/>
            <a:ext cx="4960403" cy="2548081"/>
          </a:xfrm>
          <a:prstGeom prst="rect">
            <a:avLst/>
          </a:prstGeom>
        </p:spPr>
      </p:pic>
      <p:pic>
        <p:nvPicPr>
          <p:cNvPr id="6" name="Picture 5">
            <a:extLst>
              <a:ext uri="{FF2B5EF4-FFF2-40B4-BE49-F238E27FC236}">
                <a16:creationId xmlns:a16="http://schemas.microsoft.com/office/drawing/2014/main" id="{8DA1689A-CE33-B44A-A0DB-42B2CD129D6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022123" y="4139809"/>
            <a:ext cx="1886100" cy="376773"/>
          </a:xfrm>
          <a:prstGeom prst="rect">
            <a:avLst/>
          </a:prstGeom>
        </p:spPr>
      </p:pic>
      <p:pic>
        <p:nvPicPr>
          <p:cNvPr id="7" name="Picture 6">
            <a:extLst>
              <a:ext uri="{FF2B5EF4-FFF2-40B4-BE49-F238E27FC236}">
                <a16:creationId xmlns:a16="http://schemas.microsoft.com/office/drawing/2014/main" id="{036FA1E6-3C9D-5A48-B2D0-1BDF3E4A75B6}"/>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70347" y="4960768"/>
            <a:ext cx="2450137" cy="380387"/>
          </a:xfrm>
          <a:prstGeom prst="rect">
            <a:avLst/>
          </a:prstGeom>
        </p:spPr>
      </p:pic>
      <p:sp>
        <p:nvSpPr>
          <p:cNvPr id="8" name="TextBox 7">
            <a:extLst>
              <a:ext uri="{FF2B5EF4-FFF2-40B4-BE49-F238E27FC236}">
                <a16:creationId xmlns:a16="http://schemas.microsoft.com/office/drawing/2014/main" id="{F6C20BCC-8F90-7C48-BC20-9E8265817F7B}"/>
              </a:ext>
            </a:extLst>
          </p:cNvPr>
          <p:cNvSpPr txBox="1"/>
          <p:nvPr/>
        </p:nvSpPr>
        <p:spPr>
          <a:xfrm>
            <a:off x="7447793" y="4715791"/>
            <a:ext cx="3348481" cy="369332"/>
          </a:xfrm>
          <a:prstGeom prst="rect">
            <a:avLst/>
          </a:prstGeom>
          <a:noFill/>
        </p:spPr>
        <p:txBody>
          <a:bodyPr wrap="none" rtlCol="0">
            <a:spAutoFit/>
          </a:bodyPr>
          <a:lstStyle/>
          <a:p>
            <a:r>
              <a:rPr lang="en-US" dirty="0"/>
              <a:t>After transition, oxide thickness is</a:t>
            </a:r>
          </a:p>
        </p:txBody>
      </p:sp>
      <p:pic>
        <p:nvPicPr>
          <p:cNvPr id="9" name="Picture 8">
            <a:extLst>
              <a:ext uri="{FF2B5EF4-FFF2-40B4-BE49-F238E27FC236}">
                <a16:creationId xmlns:a16="http://schemas.microsoft.com/office/drawing/2014/main" id="{D1FBD35C-FDFE-734E-90A0-3D62E9BB69D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28335" y="5085123"/>
            <a:ext cx="2787396" cy="256032"/>
          </a:xfrm>
          <a:prstGeom prst="rect">
            <a:avLst/>
          </a:prstGeom>
        </p:spPr>
      </p:pic>
      <p:pic>
        <p:nvPicPr>
          <p:cNvPr id="10" name="Picture 9">
            <a:extLst>
              <a:ext uri="{FF2B5EF4-FFF2-40B4-BE49-F238E27FC236}">
                <a16:creationId xmlns:a16="http://schemas.microsoft.com/office/drawing/2014/main" id="{1C816314-1972-D445-8A69-342C0800F95D}"/>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957065" y="5638981"/>
            <a:ext cx="3919728" cy="518160"/>
          </a:xfrm>
          <a:prstGeom prst="rect">
            <a:avLst/>
          </a:prstGeom>
        </p:spPr>
      </p:pic>
    </p:spTree>
    <p:extLst>
      <p:ext uri="{BB962C8B-B14F-4D97-AF65-F5344CB8AC3E}">
        <p14:creationId xmlns:p14="http://schemas.microsoft.com/office/powerpoint/2010/main" val="1463662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6FB7-5B9C-F14E-B39B-35513C6104AE}"/>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49954AF-BCB3-9C44-ADA4-8716FC69EBC2}"/>
              </a:ext>
            </a:extLst>
          </p:cNvPr>
          <p:cNvSpPr>
            <a:spLocks noGrp="1"/>
          </p:cNvSpPr>
          <p:nvPr>
            <p:ph idx="1"/>
          </p:nvPr>
        </p:nvSpPr>
        <p:spPr/>
        <p:txBody>
          <a:bodyPr>
            <a:normAutofit fontScale="77500" lnSpcReduction="20000"/>
          </a:bodyPr>
          <a:lstStyle/>
          <a:p>
            <a:r>
              <a:rPr lang="en-US" dirty="0"/>
              <a:t>Estimate the oxide thickness on a ZIRLO sample at 650 K after 200 days exposed to water.</a:t>
            </a:r>
          </a:p>
          <a:p>
            <a:r>
              <a:rPr lang="en-US" dirty="0"/>
              <a:t>First, we have to determine if the oxide has gone through transition</a:t>
            </a:r>
          </a:p>
          <a:p>
            <a:pPr lvl="1"/>
            <a:r>
              <a:rPr lang="en-US" dirty="0"/>
              <a:t> </a:t>
            </a:r>
          </a:p>
          <a:p>
            <a:pPr lvl="1"/>
            <a:r>
              <a:rPr lang="en-US" dirty="0"/>
              <a:t>t* = 6.62e-7*</a:t>
            </a:r>
            <a:r>
              <a:rPr lang="en-US" dirty="0" err="1"/>
              <a:t>exp</a:t>
            </a:r>
            <a:r>
              <a:rPr lang="en-US" dirty="0"/>
              <a:t>(11949/650 k) = 63.76 days</a:t>
            </a:r>
          </a:p>
          <a:p>
            <a:pPr lvl="1"/>
            <a:r>
              <a:rPr lang="en-US" dirty="0"/>
              <a:t>So, the sample is past transition, so we need to use the linear fit</a:t>
            </a:r>
          </a:p>
          <a:p>
            <a:r>
              <a:rPr lang="en-US" dirty="0"/>
              <a:t>Next, we calculate the oxide thickness at transition</a:t>
            </a:r>
          </a:p>
          <a:p>
            <a:pPr lvl="1"/>
            <a:r>
              <a:rPr lang="en-US" dirty="0"/>
              <a:t> </a:t>
            </a:r>
          </a:p>
          <a:p>
            <a:pPr lvl="1"/>
            <a:r>
              <a:rPr lang="en-US" dirty="0" err="1"/>
              <a:t>δ</a:t>
            </a:r>
            <a:r>
              <a:rPr lang="en-US" dirty="0"/>
              <a:t>* = 5.1*</a:t>
            </a:r>
            <a:r>
              <a:rPr lang="en-US" dirty="0" err="1"/>
              <a:t>exp</a:t>
            </a:r>
            <a:r>
              <a:rPr lang="en-US" dirty="0"/>
              <a:t>(-550/650) = 2.19 microns</a:t>
            </a:r>
          </a:p>
          <a:p>
            <a:r>
              <a:rPr lang="en-US" dirty="0"/>
              <a:t>Now, we can compute the final oxide thickness</a:t>
            </a:r>
          </a:p>
          <a:p>
            <a:pPr lvl="1"/>
            <a:r>
              <a:rPr lang="en-US" dirty="0"/>
              <a:t> </a:t>
            </a:r>
          </a:p>
          <a:p>
            <a:pPr lvl="1"/>
            <a:r>
              <a:rPr lang="en-US" dirty="0"/>
              <a:t>K</a:t>
            </a:r>
            <a:r>
              <a:rPr lang="en-US" baseline="-25000" dirty="0"/>
              <a:t>L</a:t>
            </a:r>
            <a:r>
              <a:rPr lang="en-US" dirty="0"/>
              <a:t> = 7.48e6*</a:t>
            </a:r>
            <a:r>
              <a:rPr lang="en-US" dirty="0" err="1"/>
              <a:t>exp</a:t>
            </a:r>
            <a:r>
              <a:rPr lang="en-US" dirty="0"/>
              <a:t>(-12500/650) = 0.0333</a:t>
            </a:r>
          </a:p>
          <a:p>
            <a:pPr lvl="1"/>
            <a:r>
              <a:rPr lang="en-US" dirty="0"/>
              <a:t> </a:t>
            </a:r>
          </a:p>
          <a:p>
            <a:pPr lvl="1"/>
            <a:r>
              <a:rPr lang="en-US" dirty="0" err="1"/>
              <a:t>δ</a:t>
            </a:r>
            <a:r>
              <a:rPr lang="en-US" dirty="0"/>
              <a:t> = 2.19 + 0.0333*(200 – 63.76) = 6.73 microns</a:t>
            </a:r>
          </a:p>
        </p:txBody>
      </p:sp>
      <p:sp>
        <p:nvSpPr>
          <p:cNvPr id="4" name="Slide Number Placeholder 3">
            <a:extLst>
              <a:ext uri="{FF2B5EF4-FFF2-40B4-BE49-F238E27FC236}">
                <a16:creationId xmlns:a16="http://schemas.microsoft.com/office/drawing/2014/main" id="{E341274D-4BFB-F548-88AB-A4360C4C2975}"/>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BDB73DC8-EEF2-4645-93D2-89D412A5F39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94426" y="2712264"/>
            <a:ext cx="2015392" cy="312892"/>
          </a:xfrm>
          <a:prstGeom prst="rect">
            <a:avLst/>
          </a:prstGeom>
        </p:spPr>
      </p:pic>
      <p:pic>
        <p:nvPicPr>
          <p:cNvPr id="6" name="Picture 5">
            <a:extLst>
              <a:ext uri="{FF2B5EF4-FFF2-40B4-BE49-F238E27FC236}">
                <a16:creationId xmlns:a16="http://schemas.microsoft.com/office/drawing/2014/main" id="{23A153D7-0A3C-CC4D-A546-314A4938AF8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94426" y="3839643"/>
            <a:ext cx="1895319" cy="378614"/>
          </a:xfrm>
          <a:prstGeom prst="rect">
            <a:avLst/>
          </a:prstGeom>
        </p:spPr>
      </p:pic>
      <p:pic>
        <p:nvPicPr>
          <p:cNvPr id="7" name="Picture 6">
            <a:extLst>
              <a:ext uri="{FF2B5EF4-FFF2-40B4-BE49-F238E27FC236}">
                <a16:creationId xmlns:a16="http://schemas.microsoft.com/office/drawing/2014/main" id="{B7F3E057-A97A-F14D-98DF-D260AEC70603}"/>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416041" y="5414922"/>
            <a:ext cx="2364079" cy="217149"/>
          </a:xfrm>
          <a:prstGeom prst="rect">
            <a:avLst/>
          </a:prstGeom>
        </p:spPr>
      </p:pic>
      <p:pic>
        <p:nvPicPr>
          <p:cNvPr id="8" name="Picture 7">
            <a:extLst>
              <a:ext uri="{FF2B5EF4-FFF2-40B4-BE49-F238E27FC236}">
                <a16:creationId xmlns:a16="http://schemas.microsoft.com/office/drawing/2014/main" id="{43A832D8-F8C4-8B45-899B-C9804B96D4B5}"/>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487637" y="4767410"/>
            <a:ext cx="2415003" cy="319246"/>
          </a:xfrm>
          <a:prstGeom prst="rect">
            <a:avLst/>
          </a:prstGeom>
        </p:spPr>
      </p:pic>
    </p:spTree>
    <p:extLst>
      <p:ext uri="{BB962C8B-B14F-4D97-AF65-F5344CB8AC3E}">
        <p14:creationId xmlns:p14="http://schemas.microsoft.com/office/powerpoint/2010/main" val="225756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2658-5166-1342-B941-3120D86DC6E4}"/>
              </a:ext>
            </a:extLst>
          </p:cNvPr>
          <p:cNvSpPr>
            <a:spLocks noGrp="1"/>
          </p:cNvSpPr>
          <p:nvPr>
            <p:ph type="title"/>
          </p:nvPr>
        </p:nvSpPr>
        <p:spPr/>
        <p:txBody>
          <a:bodyPr/>
          <a:lstStyle/>
          <a:p>
            <a:r>
              <a:rPr lang="en-US" dirty="0"/>
              <a:t>Other factors affecting corrosion</a:t>
            </a:r>
          </a:p>
        </p:txBody>
      </p:sp>
      <p:sp>
        <p:nvSpPr>
          <p:cNvPr id="3" name="Content Placeholder 2">
            <a:extLst>
              <a:ext uri="{FF2B5EF4-FFF2-40B4-BE49-F238E27FC236}">
                <a16:creationId xmlns:a16="http://schemas.microsoft.com/office/drawing/2014/main" id="{A57695E9-9CCE-8745-A75C-68A0B1882236}"/>
              </a:ext>
            </a:extLst>
          </p:cNvPr>
          <p:cNvSpPr>
            <a:spLocks noGrp="1"/>
          </p:cNvSpPr>
          <p:nvPr>
            <p:ph idx="1"/>
          </p:nvPr>
        </p:nvSpPr>
        <p:spPr>
          <a:xfrm>
            <a:off x="609600" y="2160495"/>
            <a:ext cx="10184296" cy="3965670"/>
          </a:xfrm>
        </p:spPr>
        <p:txBody>
          <a:bodyPr/>
          <a:lstStyle/>
          <a:p>
            <a:r>
              <a:rPr lang="en-US" sz="2000" dirty="0"/>
              <a:t>Irradiation: Radiation damage to the metal; Radiation damage to oxide</a:t>
            </a:r>
          </a:p>
          <a:p>
            <a:r>
              <a:rPr lang="en-US" sz="2000" dirty="0"/>
              <a:t>Temperature:</a:t>
            </a:r>
          </a:p>
          <a:p>
            <a:pPr lvl="1"/>
            <a:r>
              <a:rPr lang="en-US" sz="2000" dirty="0"/>
              <a:t>Corrosion rate increases with temperature</a:t>
            </a:r>
          </a:p>
        </p:txBody>
      </p:sp>
      <p:sp>
        <p:nvSpPr>
          <p:cNvPr id="4" name="Slide Number Placeholder 3">
            <a:extLst>
              <a:ext uri="{FF2B5EF4-FFF2-40B4-BE49-F238E27FC236}">
                <a16:creationId xmlns:a16="http://schemas.microsoft.com/office/drawing/2014/main" id="{62893D80-EFCB-004B-A3F5-91F4A9F538E1}"/>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13CF154D-4668-2242-BAA8-B045D7C39CAA}"/>
              </a:ext>
            </a:extLst>
          </p:cNvPr>
          <p:cNvPicPr>
            <a:picLocks noChangeAspect="1"/>
          </p:cNvPicPr>
          <p:nvPr/>
        </p:nvPicPr>
        <p:blipFill>
          <a:blip r:embed="rId2"/>
          <a:stretch>
            <a:fillRect/>
          </a:stretch>
        </p:blipFill>
        <p:spPr>
          <a:xfrm>
            <a:off x="6396087" y="3526242"/>
            <a:ext cx="3920729" cy="3086797"/>
          </a:xfrm>
          <a:prstGeom prst="rect">
            <a:avLst/>
          </a:prstGeom>
        </p:spPr>
      </p:pic>
      <p:pic>
        <p:nvPicPr>
          <p:cNvPr id="7" name="Picture 6">
            <a:extLst>
              <a:ext uri="{FF2B5EF4-FFF2-40B4-BE49-F238E27FC236}">
                <a16:creationId xmlns:a16="http://schemas.microsoft.com/office/drawing/2014/main" id="{2107BB07-197E-B042-825C-07577B643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04" y="3550313"/>
            <a:ext cx="4286300" cy="2875313"/>
          </a:xfrm>
          <a:prstGeom prst="rect">
            <a:avLst/>
          </a:prstGeom>
        </p:spPr>
      </p:pic>
    </p:spTree>
    <p:extLst>
      <p:ext uri="{BB962C8B-B14F-4D97-AF65-F5344CB8AC3E}">
        <p14:creationId xmlns:p14="http://schemas.microsoft.com/office/powerpoint/2010/main" val="4076674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8CC6-43B4-8644-8DAF-C2DBB24E1F69}"/>
              </a:ext>
            </a:extLst>
          </p:cNvPr>
          <p:cNvSpPr>
            <a:spLocks noGrp="1"/>
          </p:cNvSpPr>
          <p:nvPr>
            <p:ph type="title"/>
          </p:nvPr>
        </p:nvSpPr>
        <p:spPr/>
        <p:txBody>
          <a:bodyPr/>
          <a:lstStyle/>
          <a:p>
            <a:r>
              <a:rPr lang="en-US" dirty="0"/>
              <a:t>Impact of Corrosion</a:t>
            </a:r>
          </a:p>
        </p:txBody>
      </p:sp>
      <p:sp>
        <p:nvSpPr>
          <p:cNvPr id="3" name="Content Placeholder 2">
            <a:extLst>
              <a:ext uri="{FF2B5EF4-FFF2-40B4-BE49-F238E27FC236}">
                <a16:creationId xmlns:a16="http://schemas.microsoft.com/office/drawing/2014/main" id="{8D8951B5-9643-5043-B3A0-672A16A1A1A3}"/>
              </a:ext>
            </a:extLst>
          </p:cNvPr>
          <p:cNvSpPr>
            <a:spLocks noGrp="1"/>
          </p:cNvSpPr>
          <p:nvPr>
            <p:ph idx="1"/>
          </p:nvPr>
        </p:nvSpPr>
        <p:spPr>
          <a:xfrm>
            <a:off x="609600" y="2160495"/>
            <a:ext cx="7250545" cy="3965670"/>
          </a:xfrm>
        </p:spPr>
        <p:txBody>
          <a:bodyPr/>
          <a:lstStyle/>
          <a:p>
            <a:r>
              <a:rPr lang="en-US" sz="2000" dirty="0"/>
              <a:t>The oxide layer has a low thermal conductivity, restricting heat transport</a:t>
            </a:r>
          </a:p>
          <a:p>
            <a:pPr lvl="1"/>
            <a:r>
              <a:rPr lang="en-US" sz="2000" dirty="0"/>
              <a:t>For Zircaloy, k = 22 W/(</a:t>
            </a:r>
            <a:r>
              <a:rPr lang="en-US" sz="2000" dirty="0" err="1"/>
              <a:t>mK</a:t>
            </a:r>
            <a:r>
              <a:rPr lang="en-US" sz="2000" dirty="0"/>
              <a:t>)</a:t>
            </a:r>
          </a:p>
          <a:p>
            <a:pPr lvl="1"/>
            <a:r>
              <a:rPr lang="en-US" sz="2000" dirty="0"/>
              <a:t>For ZrO</a:t>
            </a:r>
            <a:r>
              <a:rPr lang="en-US" sz="2000" baseline="-25000" dirty="0"/>
              <a:t>2</a:t>
            </a:r>
            <a:r>
              <a:rPr lang="en-US" sz="2000" dirty="0"/>
              <a:t>, k = 1.7 – 2.7 W/(</a:t>
            </a:r>
            <a:r>
              <a:rPr lang="en-US" sz="2000" dirty="0" err="1"/>
              <a:t>mK</a:t>
            </a:r>
            <a:r>
              <a:rPr lang="en-US" sz="2000" dirty="0"/>
              <a:t>)</a:t>
            </a:r>
          </a:p>
          <a:p>
            <a:r>
              <a:rPr lang="en-US" sz="2000" dirty="0"/>
              <a:t>The oxide layer is much more brittle than the zircaloy</a:t>
            </a:r>
          </a:p>
          <a:p>
            <a:pPr lvl="1"/>
            <a:r>
              <a:rPr lang="en-US" sz="2000" dirty="0"/>
              <a:t>Zircaloy metal is removed as brittle oxide is added to the material</a:t>
            </a:r>
          </a:p>
          <a:p>
            <a:r>
              <a:rPr lang="en-US" sz="2000" dirty="0"/>
              <a:t>Oxidation produces hydrogen that can enter the cladding and form brittle hydrides</a:t>
            </a:r>
          </a:p>
          <a:p>
            <a:endParaRPr lang="en-US" sz="2000" dirty="0"/>
          </a:p>
        </p:txBody>
      </p:sp>
      <p:sp>
        <p:nvSpPr>
          <p:cNvPr id="4" name="Slide Number Placeholder 3">
            <a:extLst>
              <a:ext uri="{FF2B5EF4-FFF2-40B4-BE49-F238E27FC236}">
                <a16:creationId xmlns:a16="http://schemas.microsoft.com/office/drawing/2014/main" id="{6EE26FF5-D44E-194A-AA6F-B30DF868FDE4}"/>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Image 57">
            <a:extLst>
              <a:ext uri="{FF2B5EF4-FFF2-40B4-BE49-F238E27FC236}">
                <a16:creationId xmlns:a16="http://schemas.microsoft.com/office/drawing/2014/main" id="{F9BD0EAA-CB7B-6447-B66B-6310CEF34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0213" y="2333669"/>
            <a:ext cx="3365242" cy="2617410"/>
          </a:xfrm>
          <a:prstGeom prst="rect">
            <a:avLst/>
          </a:prstGeom>
        </p:spPr>
      </p:pic>
    </p:spTree>
    <p:extLst>
      <p:ext uri="{BB962C8B-B14F-4D97-AF65-F5344CB8AC3E}">
        <p14:creationId xmlns:p14="http://schemas.microsoft.com/office/powerpoint/2010/main" val="3705043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4B79-13DD-CF4B-A294-1B4BC38E0672}"/>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6B18D543-F3CD-C640-8B8E-3AD5A43C468B}"/>
              </a:ext>
            </a:extLst>
          </p:cNvPr>
          <p:cNvSpPr>
            <a:spLocks noGrp="1"/>
          </p:cNvSpPr>
          <p:nvPr>
            <p:ph idx="1"/>
          </p:nvPr>
        </p:nvSpPr>
        <p:spPr>
          <a:xfrm>
            <a:off x="609600" y="2160495"/>
            <a:ext cx="6248400" cy="3965670"/>
          </a:xfrm>
        </p:spPr>
        <p:txBody>
          <a:bodyPr/>
          <a:lstStyle/>
          <a:p>
            <a:r>
              <a:rPr lang="en-US" sz="2000" dirty="0"/>
              <a:t>The oxidation and hydrogen uptake of Zircaloy is of course determined by many factors</a:t>
            </a:r>
          </a:p>
          <a:p>
            <a:r>
              <a:rPr lang="en-US" sz="2000" dirty="0"/>
              <a:t>The chemical and physical state of the material: composition, metallurgical condition, and surface condition</a:t>
            </a:r>
          </a:p>
          <a:p>
            <a:r>
              <a:rPr lang="en-US" sz="2000" dirty="0"/>
              <a:t>Two different zirconium alloys employed in the French PWRs, Zircaloy and Zr1% Nb (M5), display distinct corrosion behaviors</a:t>
            </a:r>
          </a:p>
          <a:p>
            <a:r>
              <a:rPr lang="en-US" sz="2000" dirty="0"/>
              <a:t>The peak oxide layer thickness of Zircaloy-4 increases significantly with burnup, whereas that of Zr1%Nb shows a moderate increase</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2E2ACA6-A0C4-104D-9144-270BC19BC1B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E0F15C20-F4E5-8F4D-A465-C19633697604}"/>
              </a:ext>
            </a:extLst>
          </p:cNvPr>
          <p:cNvPicPr>
            <a:picLocks noChangeAspect="1"/>
          </p:cNvPicPr>
          <p:nvPr/>
        </p:nvPicPr>
        <p:blipFill>
          <a:blip r:embed="rId2"/>
          <a:stretch>
            <a:fillRect/>
          </a:stretch>
        </p:blipFill>
        <p:spPr>
          <a:xfrm>
            <a:off x="6763962" y="2266121"/>
            <a:ext cx="5428038" cy="3612874"/>
          </a:xfrm>
          <a:prstGeom prst="rect">
            <a:avLst/>
          </a:prstGeom>
        </p:spPr>
      </p:pic>
    </p:spTree>
    <p:extLst>
      <p:ext uri="{BB962C8B-B14F-4D97-AF65-F5344CB8AC3E}">
        <p14:creationId xmlns:p14="http://schemas.microsoft.com/office/powerpoint/2010/main" val="30018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6B2-7B56-8F43-884E-06D7FCFEA624}"/>
              </a:ext>
            </a:extLst>
          </p:cNvPr>
          <p:cNvSpPr>
            <a:spLocks noGrp="1"/>
          </p:cNvSpPr>
          <p:nvPr>
            <p:ph type="title"/>
          </p:nvPr>
        </p:nvSpPr>
        <p:spPr/>
        <p:txBody>
          <a:bodyPr/>
          <a:lstStyle/>
          <a:p>
            <a:r>
              <a:rPr lang="en-US" dirty="0"/>
              <a:t>Corrosion Control</a:t>
            </a:r>
          </a:p>
        </p:txBody>
      </p:sp>
      <p:sp>
        <p:nvSpPr>
          <p:cNvPr id="3" name="Content Placeholder 2">
            <a:extLst>
              <a:ext uri="{FF2B5EF4-FFF2-40B4-BE49-F238E27FC236}">
                <a16:creationId xmlns:a16="http://schemas.microsoft.com/office/drawing/2014/main" id="{25288DA3-F6A6-3147-BF7F-BF219860B2AD}"/>
              </a:ext>
            </a:extLst>
          </p:cNvPr>
          <p:cNvSpPr>
            <a:spLocks noGrp="1"/>
          </p:cNvSpPr>
          <p:nvPr>
            <p:ph idx="1"/>
          </p:nvPr>
        </p:nvSpPr>
        <p:spPr>
          <a:xfrm>
            <a:off x="609600" y="2160495"/>
            <a:ext cx="7798904" cy="3965670"/>
          </a:xfrm>
        </p:spPr>
        <p:txBody>
          <a:bodyPr/>
          <a:lstStyle/>
          <a:p>
            <a:r>
              <a:rPr lang="en-US" sz="2000" dirty="0"/>
              <a:t>Water Chemistry</a:t>
            </a:r>
          </a:p>
          <a:p>
            <a:pPr lvl="1"/>
            <a:r>
              <a:rPr lang="en-US" sz="2000" dirty="0"/>
              <a:t>The dissolved oxygen and hydrogen play a major role in the corrosion process, but other dissolved species must also be taken into account</a:t>
            </a:r>
          </a:p>
          <a:p>
            <a:pPr lvl="1"/>
            <a:r>
              <a:rPr lang="en-US" sz="2000" dirty="0"/>
              <a:t>To control the pH of the coolant at slightly alkaline conditions, </a:t>
            </a:r>
            <a:r>
              <a:rPr lang="en-US" sz="2000" dirty="0" err="1"/>
              <a:t>LiOH</a:t>
            </a:r>
            <a:r>
              <a:rPr lang="en-US" sz="2000" dirty="0"/>
              <a:t> is added and H3BO3 (boric acid) is added for reactivity control in PWRs</a:t>
            </a:r>
          </a:p>
          <a:p>
            <a:pPr lvl="1"/>
            <a:r>
              <a:rPr lang="en-US" sz="2000" dirty="0"/>
              <a:t>Impurities (Cl, F) and coolant-borne species (Cu, Ni, etc.) must be considered</a:t>
            </a:r>
          </a:p>
          <a:p>
            <a:r>
              <a:rPr lang="en-US" sz="2000" dirty="0"/>
              <a:t>Temperature and irradiation also have an effect on the corrosion behavior, but are governed by engineering constraints</a:t>
            </a:r>
          </a:p>
          <a:p>
            <a:r>
              <a:rPr lang="en-US" sz="2000" dirty="0"/>
              <a:t>CRUD (Chalk River Unidentified Deposit) can accelerate corrosion</a:t>
            </a:r>
          </a:p>
          <a:p>
            <a:pPr marL="457200" lvl="1" indent="0">
              <a:buNone/>
            </a:pP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54C9270-B73F-4B42-88B8-15CF2049137C}"/>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2C384AEB-8FCF-764C-B2A1-683FCD993151}"/>
              </a:ext>
            </a:extLst>
          </p:cNvPr>
          <p:cNvPicPr>
            <a:picLocks noChangeAspect="1"/>
          </p:cNvPicPr>
          <p:nvPr/>
        </p:nvPicPr>
        <p:blipFill rotWithShape="1">
          <a:blip r:embed="rId2"/>
          <a:srcRect l="6160"/>
          <a:stretch/>
        </p:blipFill>
        <p:spPr>
          <a:xfrm>
            <a:off x="8629797" y="2403983"/>
            <a:ext cx="3528439" cy="2625217"/>
          </a:xfrm>
          <a:prstGeom prst="rect">
            <a:avLst/>
          </a:prstGeom>
        </p:spPr>
      </p:pic>
    </p:spTree>
    <p:extLst>
      <p:ext uri="{BB962C8B-B14F-4D97-AF65-F5344CB8AC3E}">
        <p14:creationId xmlns:p14="http://schemas.microsoft.com/office/powerpoint/2010/main" val="337327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A225-4437-2049-A9B1-3499A9B35CAC}"/>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6BAFA82-FF85-394D-AE4D-DBE225A2DCE8}"/>
              </a:ext>
            </a:extLst>
          </p:cNvPr>
          <p:cNvSpPr>
            <a:spLocks noGrp="1"/>
          </p:cNvSpPr>
          <p:nvPr>
            <p:ph idx="1"/>
          </p:nvPr>
        </p:nvSpPr>
        <p:spPr/>
        <p:txBody>
          <a:bodyPr/>
          <a:lstStyle/>
          <a:p>
            <a:r>
              <a:rPr lang="en-US" sz="2200" dirty="0"/>
              <a:t>Pellet-clad interaction (PCI) takes two forms</a:t>
            </a:r>
          </a:p>
          <a:p>
            <a:pPr lvl="1"/>
            <a:r>
              <a:rPr lang="en-US" sz="2200" dirty="0"/>
              <a:t>Pellet-clad chemical interaction, PCCI (bonding occurs)</a:t>
            </a:r>
          </a:p>
          <a:p>
            <a:pPr lvl="1"/>
            <a:r>
              <a:rPr lang="en-US" sz="2200" dirty="0"/>
              <a:t>Pellet-clad mechanical interaction, PCMI (pellet pushes and drags cladding)</a:t>
            </a:r>
          </a:p>
          <a:p>
            <a:r>
              <a:rPr lang="en-US" sz="2200" dirty="0"/>
              <a:t>In order for SCC to initiate and propagate in any material, four conditions are simultaneously required:</a:t>
            </a:r>
          </a:p>
          <a:p>
            <a:pPr lvl="1"/>
            <a:r>
              <a:rPr lang="en-US" sz="2200" dirty="0"/>
              <a:t>A corrosive environment, a susceptible material, sufficient stress, and sufficient time</a:t>
            </a:r>
          </a:p>
          <a:p>
            <a:r>
              <a:rPr lang="en-US" sz="2200" dirty="0"/>
              <a:t>Two types of mitigation strategies to limit PCI failures</a:t>
            </a:r>
          </a:p>
        </p:txBody>
      </p:sp>
      <p:sp>
        <p:nvSpPr>
          <p:cNvPr id="4" name="Slide Number Placeholder 3">
            <a:extLst>
              <a:ext uri="{FF2B5EF4-FFF2-40B4-BE49-F238E27FC236}">
                <a16:creationId xmlns:a16="http://schemas.microsoft.com/office/drawing/2014/main" id="{4E3517E0-76D7-DB42-B01B-2BDDEA473528}"/>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202557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16F1-37BF-7A44-B549-651132CC697E}"/>
              </a:ext>
            </a:extLst>
          </p:cNvPr>
          <p:cNvSpPr>
            <a:spLocks noGrp="1"/>
          </p:cNvSpPr>
          <p:nvPr>
            <p:ph type="title"/>
          </p:nvPr>
        </p:nvSpPr>
        <p:spPr/>
        <p:txBody>
          <a:bodyPr/>
          <a:lstStyle/>
          <a:p>
            <a:r>
              <a:rPr lang="en-US" dirty="0"/>
              <a:t>Corrosion Layer</a:t>
            </a:r>
          </a:p>
        </p:txBody>
      </p:sp>
      <p:sp>
        <p:nvSpPr>
          <p:cNvPr id="3" name="Content Placeholder 2">
            <a:extLst>
              <a:ext uri="{FF2B5EF4-FFF2-40B4-BE49-F238E27FC236}">
                <a16:creationId xmlns:a16="http://schemas.microsoft.com/office/drawing/2014/main" id="{424B34B5-2517-A045-89D1-400C11C8F2AC}"/>
              </a:ext>
            </a:extLst>
          </p:cNvPr>
          <p:cNvSpPr>
            <a:spLocks noGrp="1"/>
          </p:cNvSpPr>
          <p:nvPr>
            <p:ph idx="1"/>
          </p:nvPr>
        </p:nvSpPr>
        <p:spPr>
          <a:xfrm>
            <a:off x="609600" y="2160495"/>
            <a:ext cx="5930348" cy="3965670"/>
          </a:xfrm>
        </p:spPr>
        <p:txBody>
          <a:bodyPr/>
          <a:lstStyle/>
          <a:p>
            <a:r>
              <a:rPr lang="en-US" sz="2000" dirty="0"/>
              <a:t>Uniform corrosion is a passivating event since a protective layer of zirconium oxide is formed as a result of the reaction with the O2 ions or the OH radicals</a:t>
            </a:r>
          </a:p>
          <a:p>
            <a:r>
              <a:rPr lang="en-US" sz="2000" dirty="0"/>
              <a:t>The oxide layer is microcrystalline, initially equiaxed, later growing into columnar grains that are formed in a dense packing, of which the mean crystallite size increases as the oxide thickens</a:t>
            </a:r>
          </a:p>
          <a:p>
            <a:endParaRPr lang="en-US" sz="2000" dirty="0"/>
          </a:p>
          <a:p>
            <a:endParaRPr lang="en-US" sz="2000" dirty="0"/>
          </a:p>
        </p:txBody>
      </p:sp>
      <p:sp>
        <p:nvSpPr>
          <p:cNvPr id="4" name="Slide Number Placeholder 3">
            <a:extLst>
              <a:ext uri="{FF2B5EF4-FFF2-40B4-BE49-F238E27FC236}">
                <a16:creationId xmlns:a16="http://schemas.microsoft.com/office/drawing/2014/main" id="{A9A9D68B-47D0-9B48-9335-30BF9F38514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CC78BF1E-8FA9-5441-90DC-AFD201BFA095}"/>
              </a:ext>
            </a:extLst>
          </p:cNvPr>
          <p:cNvPicPr>
            <a:picLocks noChangeAspect="1"/>
          </p:cNvPicPr>
          <p:nvPr/>
        </p:nvPicPr>
        <p:blipFill>
          <a:blip r:embed="rId2"/>
          <a:stretch>
            <a:fillRect/>
          </a:stretch>
        </p:blipFill>
        <p:spPr>
          <a:xfrm>
            <a:off x="6838122" y="1968501"/>
            <a:ext cx="4967074" cy="4095543"/>
          </a:xfrm>
          <a:prstGeom prst="rect">
            <a:avLst/>
          </a:prstGeom>
        </p:spPr>
      </p:pic>
    </p:spTree>
    <p:extLst>
      <p:ext uri="{BB962C8B-B14F-4D97-AF65-F5344CB8AC3E}">
        <p14:creationId xmlns:p14="http://schemas.microsoft.com/office/powerpoint/2010/main" val="2907596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8F91-714A-1D4E-BA18-3EB1B7706407}"/>
              </a:ext>
            </a:extLst>
          </p:cNvPr>
          <p:cNvSpPr>
            <a:spLocks noGrp="1"/>
          </p:cNvSpPr>
          <p:nvPr>
            <p:ph type="title"/>
          </p:nvPr>
        </p:nvSpPr>
        <p:spPr/>
        <p:txBody>
          <a:bodyPr/>
          <a:lstStyle/>
          <a:p>
            <a:r>
              <a:rPr lang="en-US" dirty="0"/>
              <a:t>Corrosion Summary</a:t>
            </a:r>
          </a:p>
        </p:txBody>
      </p:sp>
      <p:sp>
        <p:nvSpPr>
          <p:cNvPr id="3" name="Content Placeholder 2">
            <a:extLst>
              <a:ext uri="{FF2B5EF4-FFF2-40B4-BE49-F238E27FC236}">
                <a16:creationId xmlns:a16="http://schemas.microsoft.com/office/drawing/2014/main" id="{501B5EED-285F-4348-ABD9-5B445C1AE9A9}"/>
              </a:ext>
            </a:extLst>
          </p:cNvPr>
          <p:cNvSpPr>
            <a:spLocks noGrp="1"/>
          </p:cNvSpPr>
          <p:nvPr>
            <p:ph idx="1"/>
          </p:nvPr>
        </p:nvSpPr>
        <p:spPr/>
        <p:txBody>
          <a:bodyPr/>
          <a:lstStyle/>
          <a:p>
            <a:r>
              <a:rPr lang="en-US" sz="2000" dirty="0"/>
              <a:t>Corrosion is the environmental degradation of materials</a:t>
            </a:r>
          </a:p>
          <a:p>
            <a:r>
              <a:rPr lang="en-US" sz="2000" dirty="0"/>
              <a:t>Cladding oxidizes, forming ZrO</a:t>
            </a:r>
            <a:r>
              <a:rPr lang="en-US" sz="2000" baseline="-25000" dirty="0"/>
              <a:t>2</a:t>
            </a:r>
          </a:p>
          <a:p>
            <a:r>
              <a:rPr lang="en-US" sz="2000" dirty="0"/>
              <a:t>The limiting step for oxidation is the oxygen transport through the oxide layer</a:t>
            </a:r>
          </a:p>
          <a:p>
            <a:pPr lvl="1"/>
            <a:r>
              <a:rPr lang="en-US" sz="2000" dirty="0"/>
              <a:t>It begins being controlled by diffusion</a:t>
            </a:r>
          </a:p>
          <a:p>
            <a:pPr lvl="1"/>
            <a:r>
              <a:rPr lang="en-US" sz="2000" dirty="0"/>
              <a:t>Then, a protective layer forms that slows oxidation</a:t>
            </a:r>
          </a:p>
          <a:p>
            <a:pPr lvl="1"/>
            <a:r>
              <a:rPr lang="en-US" sz="2000" dirty="0"/>
              <a:t>Once transition occurs, it loses its protectiveness and speeds up again</a:t>
            </a:r>
          </a:p>
          <a:p>
            <a:r>
              <a:rPr lang="en-US" sz="2000" dirty="0"/>
              <a:t>Oxidation hurts cladding performance by</a:t>
            </a:r>
          </a:p>
          <a:p>
            <a:pPr lvl="1"/>
            <a:r>
              <a:rPr lang="en-US" sz="2000" dirty="0"/>
              <a:t>Restricting heat transport</a:t>
            </a:r>
          </a:p>
          <a:p>
            <a:pPr lvl="1"/>
            <a:r>
              <a:rPr lang="en-US" sz="2000" dirty="0"/>
              <a:t>Converting zircaloy into a brittle oxide</a:t>
            </a:r>
          </a:p>
          <a:p>
            <a:endParaRPr lang="en-US" sz="2000" dirty="0"/>
          </a:p>
        </p:txBody>
      </p:sp>
      <p:sp>
        <p:nvSpPr>
          <p:cNvPr id="4" name="Slide Number Placeholder 3">
            <a:extLst>
              <a:ext uri="{FF2B5EF4-FFF2-40B4-BE49-F238E27FC236}">
                <a16:creationId xmlns:a16="http://schemas.microsoft.com/office/drawing/2014/main" id="{45588A11-7EA4-5949-B8CE-600D592485B8}"/>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4252452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02C5-EE3F-864A-8B55-C54313F8704D}"/>
              </a:ext>
            </a:extLst>
          </p:cNvPr>
          <p:cNvSpPr>
            <a:spLocks noGrp="1"/>
          </p:cNvSpPr>
          <p:nvPr>
            <p:ph type="title"/>
          </p:nvPr>
        </p:nvSpPr>
        <p:spPr/>
        <p:txBody>
          <a:bodyPr/>
          <a:lstStyle/>
          <a:p>
            <a:r>
              <a:rPr lang="en-US" dirty="0"/>
              <a:t>Hydride Formation</a:t>
            </a:r>
          </a:p>
        </p:txBody>
      </p:sp>
      <p:sp>
        <p:nvSpPr>
          <p:cNvPr id="3" name="Content Placeholder 2">
            <a:extLst>
              <a:ext uri="{FF2B5EF4-FFF2-40B4-BE49-F238E27FC236}">
                <a16:creationId xmlns:a16="http://schemas.microsoft.com/office/drawing/2014/main" id="{66CA1FEE-5518-DE43-B4A6-585908B88B3B}"/>
              </a:ext>
            </a:extLst>
          </p:cNvPr>
          <p:cNvSpPr>
            <a:spLocks noGrp="1"/>
          </p:cNvSpPr>
          <p:nvPr>
            <p:ph idx="1"/>
          </p:nvPr>
        </p:nvSpPr>
        <p:spPr>
          <a:xfrm>
            <a:off x="609600" y="2160495"/>
            <a:ext cx="7172739" cy="3965670"/>
          </a:xfrm>
        </p:spPr>
        <p:txBody>
          <a:bodyPr>
            <a:noAutofit/>
          </a:bodyPr>
          <a:lstStyle/>
          <a:p>
            <a:r>
              <a:rPr lang="en-US" sz="2000" dirty="0"/>
              <a:t>Corrosion of zirconium is so damaging in large part due to hydride formation</a:t>
            </a:r>
          </a:p>
          <a:p>
            <a:r>
              <a:rPr lang="en-US" sz="2000" dirty="0"/>
              <a:t>Some of the hydrogen atoms produced by oxidation enter the cladding and form a hydride phase</a:t>
            </a:r>
          </a:p>
          <a:p>
            <a:r>
              <a:rPr lang="en-US" sz="2000" dirty="0"/>
              <a:t>Other sources of H as well can increase the amount available to form hydrides, but this is minor</a:t>
            </a:r>
          </a:p>
          <a:p>
            <a:r>
              <a:rPr lang="en-US" sz="2000" dirty="0"/>
              <a:t>The fraction of the produced hydrogen that enters the cladding is defined by the pickup fraction:</a:t>
            </a:r>
          </a:p>
          <a:p>
            <a:endParaRPr lang="en-US" sz="2000" dirty="0"/>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endParaRPr lang="en-US" sz="2000" dirty="0"/>
          </a:p>
        </p:txBody>
      </p:sp>
      <p:sp>
        <p:nvSpPr>
          <p:cNvPr id="4" name="Slide Number Placeholder 3">
            <a:extLst>
              <a:ext uri="{FF2B5EF4-FFF2-40B4-BE49-F238E27FC236}">
                <a16:creationId xmlns:a16="http://schemas.microsoft.com/office/drawing/2014/main" id="{DD545FCD-396D-B141-B31D-2522329A347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
        <p:nvSpPr>
          <p:cNvPr id="5" name="TextBox 4">
            <a:extLst>
              <a:ext uri="{FF2B5EF4-FFF2-40B4-BE49-F238E27FC236}">
                <a16:creationId xmlns:a16="http://schemas.microsoft.com/office/drawing/2014/main" id="{32AA2481-D340-0942-8564-4FED42320FB6}"/>
              </a:ext>
            </a:extLst>
          </p:cNvPr>
          <p:cNvSpPr txBox="1"/>
          <p:nvPr/>
        </p:nvSpPr>
        <p:spPr>
          <a:xfrm>
            <a:off x="8518465" y="1441194"/>
            <a:ext cx="1779654" cy="338554"/>
          </a:xfrm>
          <a:prstGeom prst="rect">
            <a:avLst/>
          </a:prstGeom>
          <a:noFill/>
        </p:spPr>
        <p:txBody>
          <a:bodyPr wrap="none" rtlCol="0">
            <a:spAutoFit/>
          </a:bodyPr>
          <a:lstStyle/>
          <a:p>
            <a:r>
              <a:rPr lang="en-US" sz="1600" dirty="0"/>
              <a:t>Corrosion reaction:</a:t>
            </a:r>
          </a:p>
        </p:txBody>
      </p:sp>
      <p:sp>
        <p:nvSpPr>
          <p:cNvPr id="6" name="Oval 5">
            <a:extLst>
              <a:ext uri="{FF2B5EF4-FFF2-40B4-BE49-F238E27FC236}">
                <a16:creationId xmlns:a16="http://schemas.microsoft.com/office/drawing/2014/main" id="{C82D8A8D-CB8F-D744-822C-8A25F94960E8}"/>
              </a:ext>
            </a:extLst>
          </p:cNvPr>
          <p:cNvSpPr/>
          <p:nvPr/>
        </p:nvSpPr>
        <p:spPr>
          <a:xfrm>
            <a:off x="10341598" y="1663374"/>
            <a:ext cx="582265" cy="582265"/>
          </a:xfrm>
          <a:prstGeom prst="ellipse">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EE577A-63DB-EB4F-819A-938751DF8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2389" y="4604014"/>
            <a:ext cx="2338697" cy="1752337"/>
          </a:xfrm>
          <a:prstGeom prst="rect">
            <a:avLst/>
          </a:prstGeom>
        </p:spPr>
      </p:pic>
      <p:sp>
        <p:nvSpPr>
          <p:cNvPr id="8" name="Right Arrow 7">
            <a:extLst>
              <a:ext uri="{FF2B5EF4-FFF2-40B4-BE49-F238E27FC236}">
                <a16:creationId xmlns:a16="http://schemas.microsoft.com/office/drawing/2014/main" id="{BFDA2146-A3ED-9446-83E5-2E4A96D61251}"/>
              </a:ext>
            </a:extLst>
          </p:cNvPr>
          <p:cNvSpPr/>
          <p:nvPr/>
        </p:nvSpPr>
        <p:spPr>
          <a:xfrm rot="5400000">
            <a:off x="9856308" y="3308879"/>
            <a:ext cx="2433550" cy="307073"/>
          </a:xfrm>
          <a:prstGeom prst="rightArrow">
            <a:avLst/>
          </a:prstGeom>
          <a:noFill/>
          <a:ln>
            <a:solidFill>
              <a:srgbClr val="003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0BF3E10-E8C6-C649-97A8-E305726C04E3}"/>
              </a:ext>
            </a:extLst>
          </p:cNvPr>
          <p:cNvSpPr txBox="1"/>
          <p:nvPr/>
        </p:nvSpPr>
        <p:spPr>
          <a:xfrm rot="5400000">
            <a:off x="10632928" y="3445625"/>
            <a:ext cx="1685077" cy="338554"/>
          </a:xfrm>
          <a:prstGeom prst="rect">
            <a:avLst/>
          </a:prstGeom>
          <a:noFill/>
        </p:spPr>
        <p:txBody>
          <a:bodyPr wrap="none" rtlCol="0">
            <a:spAutoFit/>
          </a:bodyPr>
          <a:lstStyle/>
          <a:p>
            <a:r>
              <a:rPr lang="en-US" sz="1600" dirty="0"/>
              <a:t>Hydrogen pick-up</a:t>
            </a:r>
          </a:p>
        </p:txBody>
      </p:sp>
      <p:grpSp>
        <p:nvGrpSpPr>
          <p:cNvPr id="10" name="Group 9">
            <a:extLst>
              <a:ext uri="{FF2B5EF4-FFF2-40B4-BE49-F238E27FC236}">
                <a16:creationId xmlns:a16="http://schemas.microsoft.com/office/drawing/2014/main" id="{A6183683-DD9E-4647-A8CE-1C9F2225BFB1}"/>
              </a:ext>
            </a:extLst>
          </p:cNvPr>
          <p:cNvGrpSpPr/>
          <p:nvPr/>
        </p:nvGrpSpPr>
        <p:grpSpPr>
          <a:xfrm>
            <a:off x="9455697" y="1681480"/>
            <a:ext cx="538419" cy="742116"/>
            <a:chOff x="2754359" y="4568728"/>
            <a:chExt cx="538419" cy="742116"/>
          </a:xfrm>
        </p:grpSpPr>
        <p:sp>
          <p:nvSpPr>
            <p:cNvPr id="11" name="Oval 10">
              <a:extLst>
                <a:ext uri="{FF2B5EF4-FFF2-40B4-BE49-F238E27FC236}">
                  <a16:creationId xmlns:a16="http://schemas.microsoft.com/office/drawing/2014/main" id="{1C6CA45D-2A58-3340-8E30-BAC69885625C}"/>
                </a:ext>
              </a:extLst>
            </p:cNvPr>
            <p:cNvSpPr/>
            <p:nvPr/>
          </p:nvSpPr>
          <p:spPr>
            <a:xfrm>
              <a:off x="2754359" y="4568728"/>
              <a:ext cx="538419" cy="5384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34A24704-AAA5-4B4E-B46F-BC8B7CEF00D3}"/>
                </a:ext>
              </a:extLst>
            </p:cNvPr>
            <p:cNvSpPr/>
            <p:nvPr/>
          </p:nvSpPr>
          <p:spPr>
            <a:xfrm>
              <a:off x="2871168" y="5048335"/>
              <a:ext cx="304800" cy="262509"/>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C4556D-8E0C-424F-BB4E-291DA6041D50}"/>
                </a:ext>
              </a:extLst>
            </p:cNvPr>
            <p:cNvSpPr/>
            <p:nvPr/>
          </p:nvSpPr>
          <p:spPr>
            <a:xfrm>
              <a:off x="2961752" y="5042125"/>
              <a:ext cx="124058" cy="103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A96540-7CB6-7245-A8B8-81E15089107E}"/>
              </a:ext>
            </a:extLst>
          </p:cNvPr>
          <p:cNvGrpSpPr>
            <a:grpSpLocks noChangeAspect="1"/>
          </p:cNvGrpSpPr>
          <p:nvPr/>
        </p:nvGrpSpPr>
        <p:grpSpPr>
          <a:xfrm>
            <a:off x="8322103" y="2423596"/>
            <a:ext cx="2339376" cy="1254599"/>
            <a:chOff x="1365209" y="5342665"/>
            <a:chExt cx="2594932" cy="1391653"/>
          </a:xfrm>
        </p:grpSpPr>
        <p:pic>
          <p:nvPicPr>
            <p:cNvPr id="15" name="Picture 14">
              <a:extLst>
                <a:ext uri="{FF2B5EF4-FFF2-40B4-BE49-F238E27FC236}">
                  <a16:creationId xmlns:a16="http://schemas.microsoft.com/office/drawing/2014/main" id="{09598ABE-A05A-F944-A2A4-1E917A870EEF}"/>
                </a:ext>
              </a:extLst>
            </p:cNvPr>
            <p:cNvPicPr>
              <a:picLocks noChangeAspect="1"/>
            </p:cNvPicPr>
            <p:nvPr/>
          </p:nvPicPr>
          <p:blipFill rotWithShape="1">
            <a:blip r:embed="rId4"/>
            <a:srcRect t="20588"/>
            <a:stretch/>
          </p:blipFill>
          <p:spPr>
            <a:xfrm>
              <a:off x="1365209" y="5342665"/>
              <a:ext cx="2594932" cy="1391653"/>
            </a:xfrm>
            <a:prstGeom prst="rect">
              <a:avLst/>
            </a:prstGeom>
          </p:spPr>
        </p:pic>
        <p:sp>
          <p:nvSpPr>
            <p:cNvPr id="16" name="TextBox 15">
              <a:extLst>
                <a:ext uri="{FF2B5EF4-FFF2-40B4-BE49-F238E27FC236}">
                  <a16:creationId xmlns:a16="http://schemas.microsoft.com/office/drawing/2014/main" id="{3D3D9C37-F96F-5B4E-A1B0-00879F72DAAD}"/>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17" name="TextBox 16">
              <a:extLst>
                <a:ext uri="{FF2B5EF4-FFF2-40B4-BE49-F238E27FC236}">
                  <a16:creationId xmlns:a16="http://schemas.microsoft.com/office/drawing/2014/main" id="{998FEFB2-377B-6C41-88C7-2545B9F77C67}"/>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graphicFrame>
        <p:nvGraphicFramePr>
          <p:cNvPr id="18" name="Object 5">
            <a:extLst>
              <a:ext uri="{FF2B5EF4-FFF2-40B4-BE49-F238E27FC236}">
                <a16:creationId xmlns:a16="http://schemas.microsoft.com/office/drawing/2014/main" id="{35C49F1F-137B-3C47-8BD9-FD13F3FF4951}"/>
              </a:ext>
            </a:extLst>
          </p:cNvPr>
          <p:cNvGraphicFramePr>
            <a:graphicFrameLocks noChangeAspect="1"/>
          </p:cNvGraphicFramePr>
          <p:nvPr>
            <p:extLst>
              <p:ext uri="{D42A27DB-BD31-4B8C-83A1-F6EECF244321}">
                <p14:modId xmlns:p14="http://schemas.microsoft.com/office/powerpoint/2010/main" val="2068785862"/>
              </p:ext>
            </p:extLst>
          </p:nvPr>
        </p:nvGraphicFramePr>
        <p:xfrm>
          <a:off x="7638184" y="1710237"/>
          <a:ext cx="3281363" cy="450850"/>
        </p:xfrm>
        <a:graphic>
          <a:graphicData uri="http://schemas.openxmlformats.org/presentationml/2006/ole">
            <mc:AlternateContent xmlns:mc="http://schemas.openxmlformats.org/markup-compatibility/2006">
              <mc:Choice xmlns:v="urn:schemas-microsoft-com:vml" Requires="v">
                <p:oleObj spid="_x0000_s5152" name="Equation" r:id="rId5" imgW="1524000" imgH="203200" progId="Equation.3">
                  <p:embed/>
                </p:oleObj>
              </mc:Choice>
              <mc:Fallback>
                <p:oleObj name="Equation" r:id="rId5" imgW="1524000" imgH="203200" progId="Equation.3">
                  <p:embed/>
                  <p:pic>
                    <p:nvPicPr>
                      <p:cNvPr id="3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8184" y="1710237"/>
                        <a:ext cx="3281363" cy="450850"/>
                      </a:xfrm>
                      <a:prstGeom prst="rect">
                        <a:avLst/>
                      </a:prstGeom>
                      <a:noFill/>
                      <a:ln>
                        <a:noFill/>
                      </a:ln>
                      <a:effectLst/>
                      <a:extLst>
                        <a:ext uri="{909E8E84-426E-40dd-AFC4-6F175D3DCCD1}">
                          <a14:hiddenFill xmlns:a14="http://schemas.microsoft.com/office/drawing/2010/main" xmlns="">
                            <a:solidFill>
                              <a:schemeClr val="tx2"/>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19" name="Picture 18" descr="latex-image-1.pdf">
            <a:extLst>
              <a:ext uri="{FF2B5EF4-FFF2-40B4-BE49-F238E27FC236}">
                <a16:creationId xmlns:a16="http://schemas.microsoft.com/office/drawing/2014/main" id="{7F4A5CF7-FBBF-5B46-A6BA-20ECFBB6FE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945" y="4917373"/>
            <a:ext cx="1816100" cy="609600"/>
          </a:xfrm>
          <a:prstGeom prst="rect">
            <a:avLst/>
          </a:prstGeom>
        </p:spPr>
      </p:pic>
    </p:spTree>
    <p:extLst>
      <p:ext uri="{BB962C8B-B14F-4D97-AF65-F5344CB8AC3E}">
        <p14:creationId xmlns:p14="http://schemas.microsoft.com/office/powerpoint/2010/main" val="4232087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70000" lnSpcReduction="20000"/>
          </a:bodyPr>
          <a:lstStyle/>
          <a:p>
            <a:r>
              <a:rPr lang="en-US" dirty="0"/>
              <a:t>A cladding with an initial thickness of 600 microns that initially has 40 wt. ppm H undergoes corrosion to a total oxide thickness of 80 microns. What is the overall hydrogen content in wt. ppm if the hydrogen pickup fraction is 15%?</a:t>
            </a:r>
          </a:p>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297194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2B45-D373-6E4E-B5BD-20C1D89B98DC}"/>
              </a:ext>
            </a:extLst>
          </p:cNvPr>
          <p:cNvSpPr>
            <a:spLocks noGrp="1"/>
          </p:cNvSpPr>
          <p:nvPr>
            <p:ph type="title"/>
          </p:nvPr>
        </p:nvSpPr>
        <p:spPr/>
        <p:txBody>
          <a:bodyPr/>
          <a:lstStyle/>
          <a:p>
            <a:r>
              <a:rPr lang="en-US" dirty="0"/>
              <a:t>We can estimate the hydrogen content in the cladding from the oxide thickness </a:t>
            </a:r>
            <a:r>
              <a:rPr lang="en-US" i="1" dirty="0" err="1"/>
              <a:t>δ</a:t>
            </a:r>
            <a:r>
              <a:rPr lang="en-US" dirty="0"/>
              <a:t> and the pickup fraction </a:t>
            </a:r>
            <a:r>
              <a:rPr lang="en-US" i="1" dirty="0"/>
              <a:t>f</a:t>
            </a:r>
            <a:endParaRPr lang="en-US" dirty="0"/>
          </a:p>
        </p:txBody>
      </p:sp>
      <p:sp>
        <p:nvSpPr>
          <p:cNvPr id="4" name="Slide Number Placeholder 3">
            <a:extLst>
              <a:ext uri="{FF2B5EF4-FFF2-40B4-BE49-F238E27FC236}">
                <a16:creationId xmlns:a16="http://schemas.microsoft.com/office/drawing/2014/main" id="{9D43617A-FEDB-BA45-9AB7-4FA55C08D8C5}"/>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graphicFrame>
        <p:nvGraphicFramePr>
          <p:cNvPr id="5" name="Object 3">
            <a:extLst>
              <a:ext uri="{FF2B5EF4-FFF2-40B4-BE49-F238E27FC236}">
                <a16:creationId xmlns:a16="http://schemas.microsoft.com/office/drawing/2014/main" id="{A3D19B1C-BF17-6845-9EA6-93B8551716D7}"/>
              </a:ext>
            </a:extLst>
          </p:cNvPr>
          <p:cNvGraphicFramePr>
            <a:graphicFrameLocks noChangeAspect="1"/>
          </p:cNvGraphicFramePr>
          <p:nvPr>
            <p:extLst>
              <p:ext uri="{D42A27DB-BD31-4B8C-83A1-F6EECF244321}">
                <p14:modId xmlns:p14="http://schemas.microsoft.com/office/powerpoint/2010/main" val="1908225906"/>
              </p:ext>
            </p:extLst>
          </p:nvPr>
        </p:nvGraphicFramePr>
        <p:xfrm>
          <a:off x="2465533" y="2066094"/>
          <a:ext cx="6914285" cy="1102379"/>
        </p:xfrm>
        <a:graphic>
          <a:graphicData uri="http://schemas.openxmlformats.org/presentationml/2006/ole">
            <mc:AlternateContent xmlns:mc="http://schemas.openxmlformats.org/markup-compatibility/2006">
              <mc:Choice xmlns:v="urn:schemas-microsoft-com:vml" Requires="v">
                <p:oleObj spid="_x0000_s6203" name="Equation" r:id="rId3" imgW="3898900" imgH="635000" progId="Equation.DSMT4">
                  <p:embed/>
                </p:oleObj>
              </mc:Choice>
              <mc:Fallback>
                <p:oleObj name="Equation" r:id="rId3" imgW="3898900" imgH="635000" progId="Equation.DSMT4">
                  <p:embed/>
                  <p:pic>
                    <p:nvPicPr>
                      <p:cNvPr id="9011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533" y="2066094"/>
                        <a:ext cx="6914285" cy="1102379"/>
                      </a:xfrm>
                      <a:prstGeom prst="rect">
                        <a:avLst/>
                      </a:prstGeom>
                      <a:solidFill>
                        <a:schemeClr val="bg1"/>
                      </a:solidFill>
                      <a:ln>
                        <a:noFill/>
                      </a:ln>
                    </p:spPr>
                  </p:pic>
                </p:oleObj>
              </mc:Fallback>
            </mc:AlternateContent>
          </a:graphicData>
        </a:graphic>
      </p:graphicFrame>
      <p:graphicFrame>
        <p:nvGraphicFramePr>
          <p:cNvPr id="6" name="Object 4">
            <a:extLst>
              <a:ext uri="{FF2B5EF4-FFF2-40B4-BE49-F238E27FC236}">
                <a16:creationId xmlns:a16="http://schemas.microsoft.com/office/drawing/2014/main" id="{C9194C9D-67DE-A743-AA38-54F332BBD293}"/>
              </a:ext>
            </a:extLst>
          </p:cNvPr>
          <p:cNvGraphicFramePr>
            <a:graphicFrameLocks noChangeAspect="1"/>
          </p:cNvGraphicFramePr>
          <p:nvPr>
            <p:extLst>
              <p:ext uri="{D42A27DB-BD31-4B8C-83A1-F6EECF244321}">
                <p14:modId xmlns:p14="http://schemas.microsoft.com/office/powerpoint/2010/main" val="1409196622"/>
              </p:ext>
            </p:extLst>
          </p:nvPr>
        </p:nvGraphicFramePr>
        <p:xfrm>
          <a:off x="3871192" y="3272128"/>
          <a:ext cx="3916795" cy="3241301"/>
        </p:xfrm>
        <a:graphic>
          <a:graphicData uri="http://schemas.openxmlformats.org/presentationml/2006/ole">
            <mc:AlternateContent xmlns:mc="http://schemas.openxmlformats.org/markup-compatibility/2006">
              <mc:Choice xmlns:v="urn:schemas-microsoft-com:vml" Requires="v">
                <p:oleObj spid="_x0000_s6204" name="Equation" r:id="rId5" imgW="2209800" imgH="1866900" progId="Equation.3">
                  <p:embed/>
                </p:oleObj>
              </mc:Choice>
              <mc:Fallback>
                <p:oleObj name="Equation" r:id="rId5" imgW="2209800" imgH="1866900" progId="Equation.3">
                  <p:embed/>
                  <p:pic>
                    <p:nvPicPr>
                      <p:cNvPr id="9011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1192" y="3272128"/>
                        <a:ext cx="3916795" cy="3241301"/>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196742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65DC-006F-6240-B2DC-DC4E1D46DB94}"/>
              </a:ext>
            </a:extLst>
          </p:cNvPr>
          <p:cNvSpPr>
            <a:spLocks noGrp="1"/>
          </p:cNvSpPr>
          <p:nvPr>
            <p:ph type="title"/>
          </p:nvPr>
        </p:nvSpPr>
        <p:spPr/>
        <p:txBody>
          <a:bodyPr/>
          <a:lstStyle/>
          <a:p>
            <a:r>
              <a:rPr lang="en-US" dirty="0"/>
              <a:t>Hydrogen Diffusion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35A16-ED36-F941-B823-D70BC7B10950}"/>
                  </a:ext>
                </a:extLst>
              </p:cNvPr>
              <p:cNvSpPr>
                <a:spLocks noGrp="1"/>
              </p:cNvSpPr>
              <p:nvPr>
                <p:ph idx="1"/>
              </p:nvPr>
            </p:nvSpPr>
            <p:spPr>
              <a:xfrm>
                <a:off x="609600" y="2160495"/>
                <a:ext cx="10972800" cy="3965670"/>
              </a:xfrm>
            </p:spPr>
            <p:txBody>
              <a:bodyPr>
                <a:normAutofit fontScale="92500"/>
              </a:bodyPr>
              <a:lstStyle/>
              <a:p>
                <a:r>
                  <a:rPr lang="en-US" dirty="0"/>
                  <a:t>The diffusion coefficient of H in </a:t>
                </a:r>
                <a:r>
                  <a:rPr lang="en-US" dirty="0" err="1"/>
                  <a:t>Zr</a:t>
                </a:r>
                <a:r>
                  <a:rPr lang="en-US" dirty="0"/>
                  <a:t> is</a:t>
                </a:r>
              </a:p>
              <a:p>
                <a:pPr marL="457200" lvl="1" indent="0">
                  <a:buNone/>
                </a:pPr>
                <a:r>
                  <a:rPr lang="en-US" dirty="0"/>
                  <a:t> </a:t>
                </a:r>
              </a:p>
              <a:p>
                <a:r>
                  <a:rPr lang="en-US" dirty="0"/>
                  <a:t>The characteristic time required for hydrogen to diffuse through the entire cladding is </a:t>
                </a:r>
              </a:p>
              <a:p>
                <a:pPr marL="0" indent="0">
                  <a:buNone/>
                </a:pPr>
                <a:endParaRPr lang="en-US" dirty="0"/>
              </a:p>
              <a:p>
                <a:r>
                  <a:rPr lang="en-US" dirty="0"/>
                  <a:t>What is the characteristic time for cladding at 355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(average cladding temperature) that is 0.06 cm thick?</a:t>
                </a:r>
              </a:p>
              <a:p>
                <a:pPr lvl="1"/>
                <a:r>
                  <a:rPr lang="en-US" dirty="0" err="1"/>
                  <a:t>D</a:t>
                </a:r>
                <a:r>
                  <a:rPr lang="en-US" baseline="30000" dirty="0" err="1"/>
                  <a:t>H</a:t>
                </a:r>
                <a:r>
                  <a:rPr lang="en-US" baseline="-25000" dirty="0" err="1"/>
                  <a:t>Zr</a:t>
                </a:r>
                <a:r>
                  <a:rPr lang="en-US" dirty="0"/>
                  <a:t> = 7x10</a:t>
                </a:r>
                <a:r>
                  <a:rPr lang="en-US" baseline="30000" dirty="0"/>
                  <a:t>-3</a:t>
                </a:r>
                <a:r>
                  <a:rPr lang="en-US" dirty="0"/>
                  <a:t>*</a:t>
                </a:r>
                <a:r>
                  <a:rPr lang="en-US" dirty="0" err="1"/>
                  <a:t>exp</a:t>
                </a:r>
                <a:r>
                  <a:rPr lang="en-US" dirty="0"/>
                  <a:t>(-0.47/( k</a:t>
                </a:r>
                <a:r>
                  <a:rPr lang="en-US" baseline="-25000" dirty="0"/>
                  <a:t>B</a:t>
                </a:r>
                <a:r>
                  <a:rPr lang="en-US" dirty="0"/>
                  <a:t>*(355+273.15))) = 1.19e-6 cm</a:t>
                </a:r>
                <a:r>
                  <a:rPr lang="en-US" baseline="30000" dirty="0"/>
                  <a:t>2</a:t>
                </a:r>
                <a:r>
                  <a:rPr lang="en-US" dirty="0"/>
                  <a:t>/s, </a:t>
                </a:r>
              </a:p>
              <a:p>
                <a:pPr lvl="1"/>
                <a:r>
                  <a:rPr lang="en-US" dirty="0"/>
                  <a:t>t  = 0.06^2/(4*1.19e-6) cm</a:t>
                </a:r>
                <a:r>
                  <a:rPr lang="en-US" baseline="30000" dirty="0"/>
                  <a:t>2</a:t>
                </a:r>
                <a:r>
                  <a:rPr lang="en-US" dirty="0"/>
                  <a:t>/s =756.3 s =12 min, </a:t>
                </a:r>
              </a:p>
              <a:p>
                <a:pPr lvl="1"/>
                <a:r>
                  <a:rPr lang="en-US" dirty="0"/>
                  <a:t>So, the hydrogen atoms have plenty of time to move through the entire clad</a:t>
                </a:r>
              </a:p>
              <a:p>
                <a:endParaRPr lang="en-US" dirty="0"/>
              </a:p>
            </p:txBody>
          </p:sp>
        </mc:Choice>
        <mc:Fallback xmlns="">
          <p:sp>
            <p:nvSpPr>
              <p:cNvPr id="3" name="Content Placeholder 2">
                <a:extLst>
                  <a:ext uri="{FF2B5EF4-FFF2-40B4-BE49-F238E27FC236}">
                    <a16:creationId xmlns:a16="http://schemas.microsoft.com/office/drawing/2014/main" id="{7A535A16-ED36-F941-B823-D70BC7B10950}"/>
                  </a:ext>
                </a:extLst>
              </p:cNvPr>
              <p:cNvSpPr>
                <a:spLocks noGrp="1" noRot="1" noChangeAspect="1" noMove="1" noResize="1" noEditPoints="1" noAdjustHandles="1" noChangeArrowheads="1" noChangeShapeType="1" noTextEdit="1"/>
              </p:cNvSpPr>
              <p:nvPr>
                <p:ph idx="1"/>
              </p:nvPr>
            </p:nvSpPr>
            <p:spPr>
              <a:xfrm>
                <a:off x="609600" y="2160495"/>
                <a:ext cx="10972800" cy="3965670"/>
              </a:xfrm>
              <a:blipFill>
                <a:blip r:embed="rId3"/>
                <a:stretch>
                  <a:fillRect l="-694" t="-639" b="-19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86AD7-7559-3742-A760-9CB69890D5B7}"/>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graphicFrame>
        <p:nvGraphicFramePr>
          <p:cNvPr id="5" name="Object 6">
            <a:extLst>
              <a:ext uri="{FF2B5EF4-FFF2-40B4-BE49-F238E27FC236}">
                <a16:creationId xmlns:a16="http://schemas.microsoft.com/office/drawing/2014/main" id="{2B2DB4D5-3BAD-7F41-8B19-DA101FABE946}"/>
              </a:ext>
            </a:extLst>
          </p:cNvPr>
          <p:cNvGraphicFramePr>
            <a:graphicFrameLocks noChangeAspect="1"/>
          </p:cNvGraphicFramePr>
          <p:nvPr>
            <p:extLst>
              <p:ext uri="{D42A27DB-BD31-4B8C-83A1-F6EECF244321}">
                <p14:modId xmlns:p14="http://schemas.microsoft.com/office/powerpoint/2010/main" val="1883365366"/>
              </p:ext>
            </p:extLst>
          </p:nvPr>
        </p:nvGraphicFramePr>
        <p:xfrm>
          <a:off x="6540410" y="2160495"/>
          <a:ext cx="2615045" cy="393607"/>
        </p:xfrm>
        <a:graphic>
          <a:graphicData uri="http://schemas.openxmlformats.org/presentationml/2006/ole">
            <mc:AlternateContent xmlns:mc="http://schemas.openxmlformats.org/markup-compatibility/2006">
              <mc:Choice xmlns:v="urn:schemas-microsoft-com:vml" Requires="v">
                <p:oleObj spid="_x0000_s7285" name="Equation" r:id="rId4" imgW="1778000" imgH="279400" progId="Equation.DSMT4">
                  <p:embed/>
                </p:oleObj>
              </mc:Choice>
              <mc:Fallback>
                <p:oleObj name="Equation" r:id="rId4" imgW="1778000" imgH="279400" progId="Equation.DSMT4">
                  <p:embed/>
                  <p:pic>
                    <p:nvPicPr>
                      <p:cNvPr id="9114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410" y="2160495"/>
                        <a:ext cx="2615045" cy="393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6" name="Object 8">
            <a:extLst>
              <a:ext uri="{FF2B5EF4-FFF2-40B4-BE49-F238E27FC236}">
                <a16:creationId xmlns:a16="http://schemas.microsoft.com/office/drawing/2014/main" id="{F4FA2DB5-DAA6-8849-98E9-DFC521230655}"/>
              </a:ext>
            </a:extLst>
          </p:cNvPr>
          <p:cNvGraphicFramePr>
            <a:graphicFrameLocks noChangeAspect="1"/>
          </p:cNvGraphicFramePr>
          <p:nvPr>
            <p:extLst>
              <p:ext uri="{D42A27DB-BD31-4B8C-83A1-F6EECF244321}">
                <p14:modId xmlns:p14="http://schemas.microsoft.com/office/powerpoint/2010/main" val="3636854007"/>
              </p:ext>
            </p:extLst>
          </p:nvPr>
        </p:nvGraphicFramePr>
        <p:xfrm>
          <a:off x="1974707" y="3401083"/>
          <a:ext cx="822614" cy="641537"/>
        </p:xfrm>
        <a:graphic>
          <a:graphicData uri="http://schemas.openxmlformats.org/presentationml/2006/ole">
            <mc:AlternateContent xmlns:mc="http://schemas.openxmlformats.org/markup-compatibility/2006">
              <mc:Choice xmlns:v="urn:schemas-microsoft-com:vml" Requires="v">
                <p:oleObj spid="_x0000_s7286" name="Equation" r:id="rId6" imgW="533169" imgH="431613" progId="Equation.DSMT4">
                  <p:embed/>
                </p:oleObj>
              </mc:Choice>
              <mc:Fallback>
                <p:oleObj name="Equation" r:id="rId6" imgW="533169" imgH="431613" progId="Equation.DSMT4">
                  <p:embed/>
                  <p:pic>
                    <p:nvPicPr>
                      <p:cNvPr id="9114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707" y="3401083"/>
                        <a:ext cx="822614" cy="641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7" name="Object 38">
            <a:extLst>
              <a:ext uri="{FF2B5EF4-FFF2-40B4-BE49-F238E27FC236}">
                <a16:creationId xmlns:a16="http://schemas.microsoft.com/office/drawing/2014/main" id="{89FBC583-62C9-5049-9308-7D5CEFAB4695}"/>
              </a:ext>
            </a:extLst>
          </p:cNvPr>
          <p:cNvGraphicFramePr>
            <a:graphicFrameLocks noChangeAspect="1"/>
          </p:cNvGraphicFramePr>
          <p:nvPr>
            <p:extLst>
              <p:ext uri="{D42A27DB-BD31-4B8C-83A1-F6EECF244321}">
                <p14:modId xmlns:p14="http://schemas.microsoft.com/office/powerpoint/2010/main" val="4248294560"/>
              </p:ext>
            </p:extLst>
          </p:nvPr>
        </p:nvGraphicFramePr>
        <p:xfrm>
          <a:off x="6088346" y="2542740"/>
          <a:ext cx="1251238" cy="338978"/>
        </p:xfrm>
        <a:graphic>
          <a:graphicData uri="http://schemas.openxmlformats.org/presentationml/2006/ole">
            <mc:AlternateContent xmlns:mc="http://schemas.openxmlformats.org/markup-compatibility/2006">
              <mc:Choice xmlns:v="urn:schemas-microsoft-com:vml" Requires="v">
                <p:oleObj spid="_x0000_s7287" name="Equation" r:id="rId8" imgW="850531" imgH="241195" progId="Equation.DSMT4">
                  <p:embed/>
                </p:oleObj>
              </mc:Choice>
              <mc:Fallback>
                <p:oleObj name="Equation" r:id="rId8" imgW="850531" imgH="241195" progId="Equation.DSMT4">
                  <p:embed/>
                  <p:pic>
                    <p:nvPicPr>
                      <p:cNvPr id="91145"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8346" y="2542740"/>
                        <a:ext cx="1251238" cy="33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 name="Object 39">
            <a:extLst>
              <a:ext uri="{FF2B5EF4-FFF2-40B4-BE49-F238E27FC236}">
                <a16:creationId xmlns:a16="http://schemas.microsoft.com/office/drawing/2014/main" id="{4907E4B1-7865-BF49-8F03-B83250B9F797}"/>
              </a:ext>
            </a:extLst>
          </p:cNvPr>
          <p:cNvGraphicFramePr>
            <a:graphicFrameLocks noChangeAspect="1"/>
          </p:cNvGraphicFramePr>
          <p:nvPr>
            <p:extLst>
              <p:ext uri="{D42A27DB-BD31-4B8C-83A1-F6EECF244321}">
                <p14:modId xmlns:p14="http://schemas.microsoft.com/office/powerpoint/2010/main" val="1943539616"/>
              </p:ext>
            </p:extLst>
          </p:nvPr>
        </p:nvGraphicFramePr>
        <p:xfrm>
          <a:off x="7638960" y="2554102"/>
          <a:ext cx="1792432" cy="340379"/>
        </p:xfrm>
        <a:graphic>
          <a:graphicData uri="http://schemas.openxmlformats.org/presentationml/2006/ole">
            <mc:AlternateContent xmlns:mc="http://schemas.openxmlformats.org/markup-compatibility/2006">
              <mc:Choice xmlns:v="urn:schemas-microsoft-com:vml" Requires="v">
                <p:oleObj spid="_x0000_s7288" name="Equation" r:id="rId10" imgW="1218671" imgH="241195" progId="Equation.3">
                  <p:embed/>
                </p:oleObj>
              </mc:Choice>
              <mc:Fallback>
                <p:oleObj name="Equation" r:id="rId10" imgW="1218671" imgH="241195" progId="Equation.3">
                  <p:embed/>
                  <p:pic>
                    <p:nvPicPr>
                      <p:cNvPr id="91146" name="Object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38960" y="2554102"/>
                        <a:ext cx="1792432" cy="340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14053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7F94-5057-8149-B10A-F3778F4A5B4D}"/>
              </a:ext>
            </a:extLst>
          </p:cNvPr>
          <p:cNvSpPr>
            <a:spLocks noGrp="1"/>
          </p:cNvSpPr>
          <p:nvPr>
            <p:ph type="title"/>
          </p:nvPr>
        </p:nvSpPr>
        <p:spPr/>
        <p:txBody>
          <a:bodyPr/>
          <a:lstStyle/>
          <a:p>
            <a:r>
              <a:rPr lang="en-US" dirty="0" err="1"/>
              <a:t>Hydriding</a:t>
            </a:r>
            <a:endParaRPr lang="en-US" dirty="0"/>
          </a:p>
        </p:txBody>
      </p:sp>
      <p:sp>
        <p:nvSpPr>
          <p:cNvPr id="3" name="Content Placeholder 2">
            <a:extLst>
              <a:ext uri="{FF2B5EF4-FFF2-40B4-BE49-F238E27FC236}">
                <a16:creationId xmlns:a16="http://schemas.microsoft.com/office/drawing/2014/main" id="{19A2FA40-6366-4642-9A3F-6DB227F63856}"/>
              </a:ext>
            </a:extLst>
          </p:cNvPr>
          <p:cNvSpPr>
            <a:spLocks noGrp="1"/>
          </p:cNvSpPr>
          <p:nvPr>
            <p:ph idx="1"/>
          </p:nvPr>
        </p:nvSpPr>
        <p:spPr>
          <a:xfrm>
            <a:off x="609600" y="2160495"/>
            <a:ext cx="5985164" cy="3965670"/>
          </a:xfrm>
        </p:spPr>
        <p:txBody>
          <a:bodyPr/>
          <a:lstStyle/>
          <a:p>
            <a:r>
              <a:rPr lang="en-US" sz="2000" dirty="0"/>
              <a:t>Hydride concentrations are not uniform, because they respond to temperature and stress gradients</a:t>
            </a:r>
          </a:p>
          <a:p>
            <a:r>
              <a:rPr lang="en-US" sz="2000" dirty="0"/>
              <a:t>Hydrogen tends to move toward lower temperature (</a:t>
            </a:r>
            <a:r>
              <a:rPr lang="en-US" sz="2000" dirty="0" err="1"/>
              <a:t>Soret</a:t>
            </a:r>
            <a:r>
              <a:rPr lang="en-US" sz="2000" dirty="0"/>
              <a:t> effect)</a:t>
            </a:r>
          </a:p>
          <a:p>
            <a:r>
              <a:rPr lang="en-US" sz="2000" dirty="0"/>
              <a:t>It also moves to areas with tensile stress</a:t>
            </a:r>
          </a:p>
          <a:p>
            <a:r>
              <a:rPr lang="en-US" sz="2000" dirty="0"/>
              <a:t>Hydrogen has a low solubility in zirconium, so even small hydrogen concentrations result in hydrides</a:t>
            </a:r>
          </a:p>
        </p:txBody>
      </p:sp>
      <p:sp>
        <p:nvSpPr>
          <p:cNvPr id="4" name="Slide Number Placeholder 3">
            <a:extLst>
              <a:ext uri="{FF2B5EF4-FFF2-40B4-BE49-F238E27FC236}">
                <a16:creationId xmlns:a16="http://schemas.microsoft.com/office/drawing/2014/main" id="{C63DBC37-38FD-EB4C-A827-4755E28F2698}"/>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E72031EF-3C62-6047-9F10-C5AE61186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154"/>
          <a:stretch>
            <a:fillRect/>
          </a:stretch>
        </p:blipFill>
        <p:spPr bwMode="auto">
          <a:xfrm>
            <a:off x="7001625" y="1678610"/>
            <a:ext cx="4275975" cy="1897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 name="Picture 5">
            <a:extLst>
              <a:ext uri="{FF2B5EF4-FFF2-40B4-BE49-F238E27FC236}">
                <a16:creationId xmlns:a16="http://schemas.microsoft.com/office/drawing/2014/main" id="{18789D66-4592-1D4E-851C-803D23E48322}"/>
              </a:ext>
            </a:extLst>
          </p:cNvPr>
          <p:cNvPicPr>
            <a:picLocks noChangeAspect="1"/>
          </p:cNvPicPr>
          <p:nvPr/>
        </p:nvPicPr>
        <p:blipFill>
          <a:blip r:embed="rId3"/>
          <a:stretch>
            <a:fillRect/>
          </a:stretch>
        </p:blipFill>
        <p:spPr>
          <a:xfrm>
            <a:off x="7278254" y="3592340"/>
            <a:ext cx="3579008" cy="2946573"/>
          </a:xfrm>
          <a:prstGeom prst="rect">
            <a:avLst/>
          </a:prstGeom>
        </p:spPr>
      </p:pic>
    </p:spTree>
    <p:extLst>
      <p:ext uri="{BB962C8B-B14F-4D97-AF65-F5344CB8AC3E}">
        <p14:creationId xmlns:p14="http://schemas.microsoft.com/office/powerpoint/2010/main" val="3764387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BFD7-233A-844E-A76C-125D6BA2A343}"/>
              </a:ext>
            </a:extLst>
          </p:cNvPr>
          <p:cNvSpPr>
            <a:spLocks noGrp="1"/>
          </p:cNvSpPr>
          <p:nvPr>
            <p:ph type="title"/>
          </p:nvPr>
        </p:nvSpPr>
        <p:spPr/>
        <p:txBody>
          <a:bodyPr/>
          <a:lstStyle/>
          <a:p>
            <a:r>
              <a:rPr lang="en-US" dirty="0"/>
              <a:t>Effect of Hydrides</a:t>
            </a:r>
          </a:p>
        </p:txBody>
      </p:sp>
      <p:sp>
        <p:nvSpPr>
          <p:cNvPr id="3" name="Content Placeholder 2">
            <a:extLst>
              <a:ext uri="{FF2B5EF4-FFF2-40B4-BE49-F238E27FC236}">
                <a16:creationId xmlns:a16="http://schemas.microsoft.com/office/drawing/2014/main" id="{E4E7C614-A4F1-144C-ADE4-993EF200E62E}"/>
              </a:ext>
            </a:extLst>
          </p:cNvPr>
          <p:cNvSpPr>
            <a:spLocks noGrp="1"/>
          </p:cNvSpPr>
          <p:nvPr>
            <p:ph idx="1"/>
          </p:nvPr>
        </p:nvSpPr>
        <p:spPr>
          <a:xfrm>
            <a:off x="609600" y="2160495"/>
            <a:ext cx="6022109" cy="3965670"/>
          </a:xfrm>
        </p:spPr>
        <p:txBody>
          <a:bodyPr>
            <a:normAutofit/>
          </a:bodyPr>
          <a:lstStyle/>
          <a:p>
            <a:r>
              <a:rPr lang="en-US" sz="2000" dirty="0"/>
              <a:t>The hydride rim is caused by the </a:t>
            </a:r>
            <a:r>
              <a:rPr lang="en-US" sz="2000" dirty="0" err="1"/>
              <a:t>Soret</a:t>
            </a:r>
            <a:r>
              <a:rPr lang="en-US" sz="2000" dirty="0"/>
              <a:t> effect and the temperature dependence of the solubility</a:t>
            </a:r>
          </a:p>
          <a:p>
            <a:r>
              <a:rPr lang="en-US" sz="2000" dirty="0"/>
              <a:t>The hydride rim and blisters can cause a loss of ductility, leading to earlier failure</a:t>
            </a:r>
          </a:p>
          <a:p>
            <a:r>
              <a:rPr lang="en-US" sz="2000" dirty="0"/>
              <a:t>Hydride rims are layers of uniform depth, that can reach 50–60 microns, and cover a wide area on the tube azimuthal and axial directions</a:t>
            </a:r>
          </a:p>
          <a:p>
            <a:r>
              <a:rPr lang="en-US" sz="2000" dirty="0"/>
              <a:t>Blisters have an elliptic shape, are more localized on the tube external surface and are deeper, usually covering half of the cladding thickness </a:t>
            </a:r>
          </a:p>
        </p:txBody>
      </p:sp>
      <p:sp>
        <p:nvSpPr>
          <p:cNvPr id="4" name="Slide Number Placeholder 3">
            <a:extLst>
              <a:ext uri="{FF2B5EF4-FFF2-40B4-BE49-F238E27FC236}">
                <a16:creationId xmlns:a16="http://schemas.microsoft.com/office/drawing/2014/main" id="{5FB0B10D-0496-8D47-BA09-786024985419}"/>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3">
            <a:extLst>
              <a:ext uri="{FF2B5EF4-FFF2-40B4-BE49-F238E27FC236}">
                <a16:creationId xmlns:a16="http://schemas.microsoft.com/office/drawing/2014/main" id="{537FDAD4-6133-F243-A3A6-EE8AFF4BD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236" y="1968501"/>
            <a:ext cx="5064125" cy="3902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11760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F63BD-947F-8B4D-984A-13BE6A3C77FB}"/>
              </a:ext>
            </a:extLst>
          </p:cNvPr>
          <p:cNvSpPr>
            <a:spLocks noGrp="1"/>
          </p:cNvSpPr>
          <p:nvPr>
            <p:ph type="title"/>
          </p:nvPr>
        </p:nvSpPr>
        <p:spPr/>
        <p:txBody>
          <a:bodyPr/>
          <a:lstStyle/>
          <a:p>
            <a:r>
              <a:rPr lang="en-US" dirty="0"/>
              <a:t>Blister failure examples</a:t>
            </a:r>
          </a:p>
        </p:txBody>
      </p:sp>
      <p:sp>
        <p:nvSpPr>
          <p:cNvPr id="4" name="Slide Number Placeholder 3">
            <a:extLst>
              <a:ext uri="{FF2B5EF4-FFF2-40B4-BE49-F238E27FC236}">
                <a16:creationId xmlns:a16="http://schemas.microsoft.com/office/drawing/2014/main" id="{88E391E8-90AB-1E4F-8E53-DBB932095C88}"/>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
        <p:nvSpPr>
          <p:cNvPr id="5" name="Slide Number Placeholder 5">
            <a:extLst>
              <a:ext uri="{FF2B5EF4-FFF2-40B4-BE49-F238E27FC236}">
                <a16:creationId xmlns:a16="http://schemas.microsoft.com/office/drawing/2014/main" id="{D552DB5C-5471-EE48-BD5D-9D0EA2A785F4}"/>
              </a:ext>
            </a:extLst>
          </p:cNvPr>
          <p:cNvSpPr txBox="1">
            <a:spLocks/>
          </p:cNvSpPr>
          <p:nvPr/>
        </p:nvSpPr>
        <p:spPr>
          <a:xfrm>
            <a:off x="7864763" y="6419382"/>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82058" tIns="41029" rIns="82058" bIns="41029" rtlCol="0" anchor="ctr"/>
          <a:lstStyle>
            <a:defPPr>
              <a:defRPr lang="en-US"/>
            </a:defPPr>
            <a:lvl1pPr marL="0" algn="r" defTabSz="914400" rtl="0" eaLnBrk="0" fontAlgn="auto" latinLnBrk="0" hangingPunct="0">
              <a:spcBef>
                <a:spcPts val="0"/>
              </a:spcBef>
              <a:spcAft>
                <a:spcPts val="0"/>
              </a:spcAft>
              <a:defRPr sz="2200" kern="1200">
                <a:solidFill>
                  <a:schemeClr val="tx1"/>
                </a:solidFill>
                <a:latin typeface="Arial" charset="0"/>
                <a:ea typeface="ＭＳ Ｐゴシック" charset="0"/>
                <a:cs typeface="+mn-cs"/>
              </a:defRPr>
            </a:lvl1pPr>
            <a:lvl2pPr marL="666723" indent="-256432" algn="l" defTabSz="914400" rtl="0" eaLnBrk="0" latinLnBrk="0" hangingPunct="0">
              <a:defRPr sz="2200" kern="1200">
                <a:solidFill>
                  <a:schemeClr val="tx1"/>
                </a:solidFill>
                <a:latin typeface="Arial" charset="0"/>
                <a:ea typeface="ＭＳ Ｐゴシック" charset="0"/>
                <a:cs typeface="+mn-cs"/>
              </a:defRPr>
            </a:lvl2pPr>
            <a:lvl3pPr marL="1025728" indent="-205146" algn="l" defTabSz="914400" rtl="0" eaLnBrk="0" latinLnBrk="0" hangingPunct="0">
              <a:defRPr sz="2200" kern="1200">
                <a:solidFill>
                  <a:schemeClr val="tx1"/>
                </a:solidFill>
                <a:latin typeface="Arial" charset="0"/>
                <a:ea typeface="ＭＳ Ｐゴシック" charset="0"/>
                <a:cs typeface="+mn-cs"/>
              </a:defRPr>
            </a:lvl3pPr>
            <a:lvl4pPr marL="1436019" indent="-205146" algn="l" defTabSz="914400" rtl="0" eaLnBrk="0" latinLnBrk="0" hangingPunct="0">
              <a:defRPr sz="2200" kern="1200">
                <a:solidFill>
                  <a:schemeClr val="tx1"/>
                </a:solidFill>
                <a:latin typeface="Arial" charset="0"/>
                <a:ea typeface="ＭＳ Ｐゴシック" charset="0"/>
                <a:cs typeface="+mn-cs"/>
              </a:defRPr>
            </a:lvl4pPr>
            <a:lvl5pPr marL="1846311" indent="-205146" algn="l" defTabSz="914400" rtl="0" eaLnBrk="0" latinLnBrk="0" hangingPunct="0">
              <a:defRPr sz="2200" kern="1200">
                <a:solidFill>
                  <a:schemeClr val="tx1"/>
                </a:solidFill>
                <a:latin typeface="Arial" charset="0"/>
                <a:ea typeface="ＭＳ Ｐゴシック" charset="0"/>
                <a:cs typeface="+mn-cs"/>
              </a:defRPr>
            </a:lvl5pPr>
            <a:lvl6pPr marL="2256602"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6pPr>
            <a:lvl7pPr marL="2666893"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7pPr>
            <a:lvl8pPr marL="3077185"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8pPr>
            <a:lvl9pPr marL="3487476" indent="-205146" algn="l" defTabSz="914400" rtl="0" eaLnBrk="0" fontAlgn="base" latinLnBrk="0" hangingPunct="0">
              <a:spcBef>
                <a:spcPct val="20000"/>
              </a:spcBef>
              <a:spcAft>
                <a:spcPct val="0"/>
              </a:spcAft>
              <a:defRPr sz="2200" kern="1200">
                <a:solidFill>
                  <a:schemeClr val="tx1"/>
                </a:solidFill>
                <a:latin typeface="Arial" charset="0"/>
                <a:ea typeface="ＭＳ Ｐゴシック" charset="0"/>
                <a:cs typeface="+mn-cs"/>
              </a:defRPr>
            </a:lvl9pPr>
          </a:lstStyle>
          <a:p>
            <a:pPr algn="ctr" eaLnBrk="1" hangingPunct="1"/>
            <a:fld id="{AE5C7E4E-02CE-604F-B9D1-8023018A5DCC}" type="slidenum">
              <a:rPr lang="en-US" sz="1200" i="1" smtClean="0">
                <a:solidFill>
                  <a:srgbClr val="000000"/>
                </a:solidFill>
              </a:rPr>
              <a:pPr algn="ctr" eaLnBrk="1" hangingPunct="1"/>
              <a:t>28</a:t>
            </a:fld>
            <a:endParaRPr lang="en-US" sz="1200" i="1">
              <a:solidFill>
                <a:srgbClr val="000000"/>
              </a:solidFill>
            </a:endParaRPr>
          </a:p>
        </p:txBody>
      </p:sp>
      <p:pic>
        <p:nvPicPr>
          <p:cNvPr id="6" name="Picture 2" descr="83_300_cross">
            <a:extLst>
              <a:ext uri="{FF2B5EF4-FFF2-40B4-BE49-F238E27FC236}">
                <a16:creationId xmlns:a16="http://schemas.microsoft.com/office/drawing/2014/main" id="{C2F586A8-498E-2A42-B171-199943C24D62}"/>
              </a:ext>
            </a:extLst>
          </p:cNvPr>
          <p:cNvPicPr>
            <a:picLocks noChangeAspect="1" noChangeArrowheads="1"/>
          </p:cNvPicPr>
          <p:nvPr/>
        </p:nvPicPr>
        <p:blipFill>
          <a:blip r:embed="rId2">
            <a:lum bright="-10000" contrast="14000"/>
            <a:grayscl/>
            <a:extLst>
              <a:ext uri="{28A0092B-C50C-407E-A947-70E740481C1C}">
                <a14:useLocalDpi xmlns:a14="http://schemas.microsoft.com/office/drawing/2010/main" val="0"/>
              </a:ext>
            </a:extLst>
          </a:blip>
          <a:srcRect/>
          <a:stretch>
            <a:fillRect/>
          </a:stretch>
        </p:blipFill>
        <p:spPr bwMode="auto">
          <a:xfrm>
            <a:off x="6023552" y="4286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descr="39_25_cross">
            <a:extLst>
              <a:ext uri="{FF2B5EF4-FFF2-40B4-BE49-F238E27FC236}">
                <a16:creationId xmlns:a16="http://schemas.microsoft.com/office/drawing/2014/main" id="{FB1BA102-FF95-654F-B141-D6A58D5734C6}"/>
              </a:ext>
            </a:extLst>
          </p:cNvPr>
          <p:cNvPicPr>
            <a:picLocks noChangeAspect="1" noChangeArrowheads="1"/>
          </p:cNvPicPr>
          <p:nvPr/>
        </p:nvPicPr>
        <p:blipFill>
          <a:blip r:embed="rId3">
            <a:lum bright="-6000" contrast="6000"/>
            <a:grayscl/>
            <a:extLst>
              <a:ext uri="{28A0092B-C50C-407E-A947-70E740481C1C}">
                <a14:useLocalDpi xmlns:a14="http://schemas.microsoft.com/office/drawing/2010/main" val="0"/>
              </a:ext>
            </a:extLst>
          </a:blip>
          <a:srcRect/>
          <a:stretch>
            <a:fillRect/>
          </a:stretch>
        </p:blipFill>
        <p:spPr bwMode="auto">
          <a:xfrm>
            <a:off x="6026438" y="2075889"/>
            <a:ext cx="2913784" cy="2141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53_300_cross">
            <a:extLst>
              <a:ext uri="{FF2B5EF4-FFF2-40B4-BE49-F238E27FC236}">
                <a16:creationId xmlns:a16="http://schemas.microsoft.com/office/drawing/2014/main" id="{0DB27D75-1829-BD4A-87EF-C51884602E9D}"/>
              </a:ext>
            </a:extLst>
          </p:cNvPr>
          <p:cNvPicPr>
            <a:picLocks noChangeAspect="1" noChangeArrowheads="1"/>
          </p:cNvPicPr>
          <p:nvPr/>
        </p:nvPicPr>
        <p:blipFill>
          <a:blip r:embed="rId4">
            <a:lum bright="-8000" contrast="10000"/>
            <a:grayscl/>
            <a:extLst>
              <a:ext uri="{28A0092B-C50C-407E-A947-70E740481C1C}">
                <a14:useLocalDpi xmlns:a14="http://schemas.microsoft.com/office/drawing/2010/main" val="0"/>
              </a:ext>
            </a:extLst>
          </a:blip>
          <a:srcRect/>
          <a:stretch>
            <a:fillRect/>
          </a:stretch>
        </p:blipFill>
        <p:spPr bwMode="auto">
          <a:xfrm>
            <a:off x="3041938" y="4286250"/>
            <a:ext cx="2913784" cy="2204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descr="93_25_cross">
            <a:extLst>
              <a:ext uri="{FF2B5EF4-FFF2-40B4-BE49-F238E27FC236}">
                <a16:creationId xmlns:a16="http://schemas.microsoft.com/office/drawing/2014/main" id="{7C8DAC14-3C13-6C4B-9CAA-A1663AF25357}"/>
              </a:ext>
            </a:extLst>
          </p:cNvPr>
          <p:cNvPicPr>
            <a:picLocks noChangeAspect="1" noChangeArrowheads="1"/>
          </p:cNvPicPr>
          <p:nvPr/>
        </p:nvPicPr>
        <p:blipFill>
          <a:blip r:embed="rId5">
            <a:lum bright="-6000" contrast="6000"/>
            <a:grayscl/>
            <a:extLst>
              <a:ext uri="{28A0092B-C50C-407E-A947-70E740481C1C}">
                <a14:useLocalDpi xmlns:a14="http://schemas.microsoft.com/office/drawing/2010/main" val="0"/>
              </a:ext>
            </a:extLst>
          </a:blip>
          <a:srcRect/>
          <a:stretch>
            <a:fillRect/>
          </a:stretch>
        </p:blipFill>
        <p:spPr bwMode="auto">
          <a:xfrm>
            <a:off x="3039052" y="2000249"/>
            <a:ext cx="2902238" cy="2179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7">
            <a:extLst>
              <a:ext uri="{FF2B5EF4-FFF2-40B4-BE49-F238E27FC236}">
                <a16:creationId xmlns:a16="http://schemas.microsoft.com/office/drawing/2014/main" id="{4228C54E-6395-8E47-A9DF-3CDA97D97322}"/>
              </a:ext>
            </a:extLst>
          </p:cNvPr>
          <p:cNvSpPr>
            <a:spLocks noChangeArrowheads="1"/>
          </p:cNvSpPr>
          <p:nvPr/>
        </p:nvSpPr>
        <p:spPr bwMode="auto">
          <a:xfrm>
            <a:off x="8944552" y="2720228"/>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40 μm Blister Broken at 25 °C</a:t>
            </a:r>
          </a:p>
          <a:p>
            <a:pPr>
              <a:spcBef>
                <a:spcPct val="0"/>
              </a:spcBef>
            </a:pPr>
            <a:r>
              <a:rPr lang="en-US" sz="1400" b="1">
                <a:solidFill>
                  <a:srgbClr val="000000"/>
                </a:solidFill>
                <a:latin typeface="Times New Roman" charset="0"/>
                <a:cs typeface="Arial" charset="0"/>
              </a:rPr>
              <a:t>M014 </a:t>
            </a:r>
          </a:p>
        </p:txBody>
      </p:sp>
      <p:sp>
        <p:nvSpPr>
          <p:cNvPr id="11" name="Rectangle 8">
            <a:extLst>
              <a:ext uri="{FF2B5EF4-FFF2-40B4-BE49-F238E27FC236}">
                <a16:creationId xmlns:a16="http://schemas.microsoft.com/office/drawing/2014/main" id="{A33DA5DE-64C3-C14D-84AD-94F8E7285269}"/>
              </a:ext>
            </a:extLst>
          </p:cNvPr>
          <p:cNvSpPr>
            <a:spLocks noChangeArrowheads="1"/>
          </p:cNvSpPr>
          <p:nvPr/>
        </p:nvSpPr>
        <p:spPr bwMode="auto">
          <a:xfrm>
            <a:off x="1480416" y="5065058"/>
            <a:ext cx="1561523"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53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M025 </a:t>
            </a:r>
          </a:p>
        </p:txBody>
      </p:sp>
      <p:sp>
        <p:nvSpPr>
          <p:cNvPr id="12" name="Rectangle 9">
            <a:extLst>
              <a:ext uri="{FF2B5EF4-FFF2-40B4-BE49-F238E27FC236}">
                <a16:creationId xmlns:a16="http://schemas.microsoft.com/office/drawing/2014/main" id="{D0E9DE82-742F-AF4C-9960-8D6391031852}"/>
              </a:ext>
            </a:extLst>
          </p:cNvPr>
          <p:cNvSpPr>
            <a:spLocks noChangeArrowheads="1"/>
          </p:cNvSpPr>
          <p:nvPr/>
        </p:nvSpPr>
        <p:spPr bwMode="auto">
          <a:xfrm>
            <a:off x="1470313" y="2868706"/>
            <a:ext cx="1506682"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93 μm Blister Broken at 25 °C </a:t>
            </a:r>
          </a:p>
          <a:p>
            <a:pPr>
              <a:spcBef>
                <a:spcPct val="0"/>
              </a:spcBef>
            </a:pPr>
            <a:r>
              <a:rPr lang="en-US" sz="1400" b="1">
                <a:solidFill>
                  <a:srgbClr val="000000"/>
                </a:solidFill>
                <a:latin typeface="Times New Roman" charset="0"/>
                <a:cs typeface="Arial" charset="0"/>
              </a:rPr>
              <a:t>M020</a:t>
            </a:r>
          </a:p>
        </p:txBody>
      </p:sp>
      <p:sp>
        <p:nvSpPr>
          <p:cNvPr id="13" name="Rectangle 10">
            <a:extLst>
              <a:ext uri="{FF2B5EF4-FFF2-40B4-BE49-F238E27FC236}">
                <a16:creationId xmlns:a16="http://schemas.microsoft.com/office/drawing/2014/main" id="{88C9BEF9-3448-5446-8CF4-FB69C9A80AC6}"/>
              </a:ext>
            </a:extLst>
          </p:cNvPr>
          <p:cNvSpPr>
            <a:spLocks noChangeArrowheads="1"/>
          </p:cNvSpPr>
          <p:nvPr/>
        </p:nvSpPr>
        <p:spPr bwMode="auto">
          <a:xfrm>
            <a:off x="8857961" y="4989419"/>
            <a:ext cx="1562965" cy="7423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nchor="ctr">
            <a:spAutoFit/>
          </a:bodyPr>
          <a:lstStyle/>
          <a:p>
            <a:pPr>
              <a:spcBef>
                <a:spcPct val="0"/>
              </a:spcBef>
            </a:pPr>
            <a:r>
              <a:rPr lang="en-US" sz="1400" b="1">
                <a:solidFill>
                  <a:srgbClr val="000000"/>
                </a:solidFill>
                <a:latin typeface="Times New Roman" charset="0"/>
                <a:cs typeface="Arial" charset="0"/>
              </a:rPr>
              <a:t>83 μm Blister Broken at 300 °C</a:t>
            </a:r>
            <a:br>
              <a:rPr lang="en-US" sz="1400" b="1">
                <a:solidFill>
                  <a:srgbClr val="000000"/>
                </a:solidFill>
                <a:latin typeface="Times New Roman" charset="0"/>
                <a:cs typeface="Arial" charset="0"/>
              </a:rPr>
            </a:br>
            <a:r>
              <a:rPr lang="en-US" sz="1400" b="1">
                <a:solidFill>
                  <a:srgbClr val="000000"/>
                </a:solidFill>
                <a:latin typeface="Times New Roman" charset="0"/>
                <a:cs typeface="Arial" charset="0"/>
              </a:rPr>
              <a:t>M023 </a:t>
            </a:r>
          </a:p>
        </p:txBody>
      </p:sp>
      <p:sp>
        <p:nvSpPr>
          <p:cNvPr id="14" name="Text Box 11">
            <a:extLst>
              <a:ext uri="{FF2B5EF4-FFF2-40B4-BE49-F238E27FC236}">
                <a16:creationId xmlns:a16="http://schemas.microsoft.com/office/drawing/2014/main" id="{E244B8ED-ED65-B442-91DD-A53920DAC613}"/>
              </a:ext>
            </a:extLst>
          </p:cNvPr>
          <p:cNvSpPr txBox="1">
            <a:spLocks noChangeArrowheads="1"/>
          </p:cNvSpPr>
          <p:nvPr/>
        </p:nvSpPr>
        <p:spPr bwMode="auto">
          <a:xfrm>
            <a:off x="2838450" y="1881187"/>
            <a:ext cx="2869045"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90 degree failure at RT</a:t>
            </a:r>
          </a:p>
        </p:txBody>
      </p:sp>
      <p:sp>
        <p:nvSpPr>
          <p:cNvPr id="15" name="Text Box 12">
            <a:extLst>
              <a:ext uri="{FF2B5EF4-FFF2-40B4-BE49-F238E27FC236}">
                <a16:creationId xmlns:a16="http://schemas.microsoft.com/office/drawing/2014/main" id="{8F61356C-1C84-6E44-B91E-E61DCEE9949D}"/>
              </a:ext>
            </a:extLst>
          </p:cNvPr>
          <p:cNvSpPr txBox="1">
            <a:spLocks noChangeArrowheads="1"/>
          </p:cNvSpPr>
          <p:nvPr/>
        </p:nvSpPr>
        <p:spPr bwMode="auto">
          <a:xfrm>
            <a:off x="6039427" y="1727106"/>
            <a:ext cx="2869045" cy="64573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But in small blisters =&gt; shear instability</a:t>
            </a:r>
          </a:p>
        </p:txBody>
      </p:sp>
      <p:sp>
        <p:nvSpPr>
          <p:cNvPr id="16" name="Text Box 13">
            <a:extLst>
              <a:ext uri="{FF2B5EF4-FFF2-40B4-BE49-F238E27FC236}">
                <a16:creationId xmlns:a16="http://schemas.microsoft.com/office/drawing/2014/main" id="{10DF684E-67A3-6644-BE8E-CFB09B8FB0B1}"/>
              </a:ext>
            </a:extLst>
          </p:cNvPr>
          <p:cNvSpPr txBox="1">
            <a:spLocks noChangeArrowheads="1"/>
          </p:cNvSpPr>
          <p:nvPr/>
        </p:nvSpPr>
        <p:spPr bwMode="auto">
          <a:xfrm>
            <a:off x="4391313" y="6489606"/>
            <a:ext cx="3909580" cy="36839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397" tIns="45698" rIns="91397" bIns="45698">
            <a:spAutoFit/>
          </a:bodyPr>
          <a:lstStyle>
            <a:lvl1pPr eaLnBrk="0" hangingPunct="0">
              <a:defRPr sz="2500">
                <a:solidFill>
                  <a:schemeClr val="tx1"/>
                </a:solidFill>
                <a:latin typeface="Arial" charset="0"/>
                <a:ea typeface="ＭＳ Ｐゴシック" charset="0"/>
              </a:defRPr>
            </a:lvl1pPr>
            <a:lvl2pPr marL="742950" indent="-285750" eaLnBrk="0" hangingPunct="0">
              <a:defRPr sz="2500">
                <a:solidFill>
                  <a:schemeClr val="tx1"/>
                </a:solidFill>
                <a:latin typeface="Arial" charset="0"/>
                <a:ea typeface="ＭＳ Ｐゴシック" charset="0"/>
              </a:defRPr>
            </a:lvl2pPr>
            <a:lvl3pPr marL="1143000" indent="-228600" eaLnBrk="0" hangingPunct="0">
              <a:defRPr sz="2500">
                <a:solidFill>
                  <a:schemeClr val="tx1"/>
                </a:solidFill>
                <a:latin typeface="Arial" charset="0"/>
                <a:ea typeface="ＭＳ Ｐゴシック" charset="0"/>
              </a:defRPr>
            </a:lvl3pPr>
            <a:lvl4pPr marL="1600200" indent="-228600" eaLnBrk="0" hangingPunct="0">
              <a:defRPr sz="2500">
                <a:solidFill>
                  <a:schemeClr val="tx1"/>
                </a:solidFill>
                <a:latin typeface="Arial" charset="0"/>
                <a:ea typeface="ＭＳ Ｐゴシック" charset="0"/>
              </a:defRPr>
            </a:lvl4pPr>
            <a:lvl5pPr marL="2057400" indent="-228600" eaLnBrk="0" hangingPunct="0">
              <a:defRPr sz="2500">
                <a:solidFill>
                  <a:schemeClr val="tx1"/>
                </a:solidFill>
                <a:latin typeface="Arial" charset="0"/>
                <a:ea typeface="ＭＳ Ｐゴシック" charset="0"/>
              </a:defRPr>
            </a:lvl5pPr>
            <a:lvl6pPr marL="2514600" indent="-228600" eaLnBrk="0" fontAlgn="base" hangingPunct="0">
              <a:spcBef>
                <a:spcPct val="20000"/>
              </a:spcBef>
              <a:spcAft>
                <a:spcPct val="0"/>
              </a:spcAft>
              <a:defRPr sz="2500">
                <a:solidFill>
                  <a:schemeClr val="tx1"/>
                </a:solidFill>
                <a:latin typeface="Arial" charset="0"/>
                <a:ea typeface="ＭＳ Ｐゴシック" charset="0"/>
              </a:defRPr>
            </a:lvl6pPr>
            <a:lvl7pPr marL="2971800" indent="-228600" eaLnBrk="0" fontAlgn="base" hangingPunct="0">
              <a:spcBef>
                <a:spcPct val="20000"/>
              </a:spcBef>
              <a:spcAft>
                <a:spcPct val="0"/>
              </a:spcAft>
              <a:defRPr sz="2500">
                <a:solidFill>
                  <a:schemeClr val="tx1"/>
                </a:solidFill>
                <a:latin typeface="Arial" charset="0"/>
                <a:ea typeface="ＭＳ Ｐゴシック" charset="0"/>
              </a:defRPr>
            </a:lvl7pPr>
            <a:lvl8pPr marL="3429000" indent="-228600" eaLnBrk="0" fontAlgn="base" hangingPunct="0">
              <a:spcBef>
                <a:spcPct val="20000"/>
              </a:spcBef>
              <a:spcAft>
                <a:spcPct val="0"/>
              </a:spcAft>
              <a:defRPr sz="2500">
                <a:solidFill>
                  <a:schemeClr val="tx1"/>
                </a:solidFill>
                <a:latin typeface="Arial" charset="0"/>
                <a:ea typeface="ＭＳ Ｐゴシック" charset="0"/>
              </a:defRPr>
            </a:lvl8pPr>
            <a:lvl9pPr marL="3886200" indent="-228600" eaLnBrk="0" fontAlgn="base" hangingPunct="0">
              <a:spcBef>
                <a:spcPct val="20000"/>
              </a:spcBef>
              <a:spcAft>
                <a:spcPct val="0"/>
              </a:spcAft>
              <a:defRPr sz="2500">
                <a:solidFill>
                  <a:schemeClr val="tx1"/>
                </a:solidFill>
                <a:latin typeface="Arial" charset="0"/>
                <a:ea typeface="ＭＳ Ｐゴシック" charset="0"/>
              </a:defRPr>
            </a:lvl9pPr>
          </a:lstStyle>
          <a:p>
            <a:pPr algn="ctr" eaLnBrk="1" hangingPunct="1">
              <a:spcBef>
                <a:spcPct val="50000"/>
              </a:spcBef>
            </a:pPr>
            <a:r>
              <a:rPr lang="en-US" sz="1800">
                <a:solidFill>
                  <a:srgbClr val="000000"/>
                </a:solidFill>
                <a:latin typeface="Times New Roman" charset="0"/>
                <a:cs typeface="Arial" charset="0"/>
              </a:rPr>
              <a:t>At 300 C, 45 degree shear</a:t>
            </a:r>
          </a:p>
        </p:txBody>
      </p:sp>
    </p:spTree>
    <p:extLst>
      <p:ext uri="{BB962C8B-B14F-4D97-AF65-F5344CB8AC3E}">
        <p14:creationId xmlns:p14="http://schemas.microsoft.com/office/powerpoint/2010/main" val="1469091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hoop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267472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cladding oxidation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2160495"/>
            <a:ext cx="6168887" cy="3965670"/>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hydrostatic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a:t>
            </a:r>
          </a:p>
          <a:p>
            <a:r>
              <a:rPr lang="en-US" sz="2000" dirty="0"/>
              <a:t>It quickly diffuses throughout the cladding, but prefers low temperature</a:t>
            </a:r>
          </a:p>
          <a:p>
            <a:r>
              <a:rPr lang="en-US" sz="2000" dirty="0"/>
              <a:t>Due to low solubility (that is a function of temperature), hydrides form</a:t>
            </a:r>
          </a:p>
          <a:p>
            <a:r>
              <a:rPr lang="en-US" sz="2000" dirty="0"/>
              <a:t>Hydrides are brittle, and so reduce the ductility of the cladding</a:t>
            </a:r>
          </a:p>
          <a:p>
            <a:r>
              <a:rPr lang="en-US" sz="2000" dirty="0"/>
              <a:t>Radial hydrides can form in used fuel after drying, and reduce the ductility much more than circumferential hydrides</a:t>
            </a:r>
          </a:p>
          <a:p>
            <a:r>
              <a:rPr lang="en-US" sz="2000" dirty="0"/>
              <a:t>DHC is a phenomenon based upon increased solubility of hydrides in the high tensile stress around a crack tip</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536811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F9D76-31EA-7746-86EE-C5EA4B352A54}"/>
              </a:ext>
            </a:extLst>
          </p:cNvPr>
          <p:cNvSpPr>
            <a:spLocks noGrp="1"/>
          </p:cNvSpPr>
          <p:nvPr>
            <p:ph type="title"/>
          </p:nvPr>
        </p:nvSpPr>
        <p:spPr/>
        <p:txBody>
          <a:bodyPr/>
          <a:lstStyle/>
          <a:p>
            <a:r>
              <a:rPr lang="en-US" dirty="0"/>
              <a:t>Zirconium Oxidation</a:t>
            </a:r>
          </a:p>
        </p:txBody>
      </p:sp>
      <p:sp>
        <p:nvSpPr>
          <p:cNvPr id="3" name="Content Placeholder 2">
            <a:extLst>
              <a:ext uri="{FF2B5EF4-FFF2-40B4-BE49-F238E27FC236}">
                <a16:creationId xmlns:a16="http://schemas.microsoft.com/office/drawing/2014/main" id="{71EEACAD-AB8B-0C4C-B94B-BED4A0416EBF}"/>
              </a:ext>
            </a:extLst>
          </p:cNvPr>
          <p:cNvSpPr>
            <a:spLocks noGrp="1"/>
          </p:cNvSpPr>
          <p:nvPr>
            <p:ph idx="1"/>
          </p:nvPr>
        </p:nvSpPr>
        <p:spPr>
          <a:xfrm>
            <a:off x="609599" y="2160495"/>
            <a:ext cx="6241083" cy="3965670"/>
          </a:xfrm>
        </p:spPr>
        <p:txBody>
          <a:bodyPr/>
          <a:lstStyle/>
          <a:p>
            <a:r>
              <a:rPr lang="en-US" sz="2000" dirty="0"/>
              <a:t>Corrosion of zirconium due to the water coolant is one of the largest concerns for LWR fuel operation</a:t>
            </a:r>
          </a:p>
          <a:p>
            <a:r>
              <a:rPr lang="en-US" sz="2000" dirty="0"/>
              <a:t>Corrosion of zirconium alloys in an aqueous environment is principally related to the oxidation of the zirconium by the oxygen in the coolant, dissolved or produced by radiolysis of water</a:t>
            </a:r>
          </a:p>
          <a:p>
            <a:endParaRPr lang="en-US" sz="2000" dirty="0"/>
          </a:p>
          <a:p>
            <a:endParaRPr lang="en-US" sz="2000" dirty="0"/>
          </a:p>
          <a:p>
            <a:r>
              <a:rPr lang="en-US" sz="2000" dirty="0"/>
              <a:t>Zirconium interacts with water to make zirconia and hydrogen</a:t>
            </a:r>
          </a:p>
          <a:p>
            <a:r>
              <a:rPr lang="en-US" sz="2000" dirty="0"/>
              <a:t>Both the oxide layer and the hydrogen adversely impact cladding performance</a:t>
            </a:r>
          </a:p>
          <a:p>
            <a:endParaRPr lang="en-US" sz="2000" dirty="0"/>
          </a:p>
        </p:txBody>
      </p:sp>
      <p:sp>
        <p:nvSpPr>
          <p:cNvPr id="4" name="Slide Number Placeholder 3">
            <a:extLst>
              <a:ext uri="{FF2B5EF4-FFF2-40B4-BE49-F238E27FC236}">
                <a16:creationId xmlns:a16="http://schemas.microsoft.com/office/drawing/2014/main" id="{DDC72118-1DB5-8A4A-96B9-881BEEA9EAE7}"/>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grpSp>
        <p:nvGrpSpPr>
          <p:cNvPr id="6" name="Group 5">
            <a:extLst>
              <a:ext uri="{FF2B5EF4-FFF2-40B4-BE49-F238E27FC236}">
                <a16:creationId xmlns:a16="http://schemas.microsoft.com/office/drawing/2014/main" id="{DC13BEF5-27F7-814F-B4C5-7C913C4E4937}"/>
              </a:ext>
            </a:extLst>
          </p:cNvPr>
          <p:cNvGrpSpPr>
            <a:grpSpLocks noChangeAspect="1"/>
          </p:cNvGrpSpPr>
          <p:nvPr/>
        </p:nvGrpSpPr>
        <p:grpSpPr>
          <a:xfrm>
            <a:off x="8132399" y="2160495"/>
            <a:ext cx="3054223" cy="1637969"/>
            <a:chOff x="1365209" y="5342665"/>
            <a:chExt cx="2594932" cy="1391653"/>
          </a:xfrm>
        </p:grpSpPr>
        <p:pic>
          <p:nvPicPr>
            <p:cNvPr id="7" name="Picture 6">
              <a:extLst>
                <a:ext uri="{FF2B5EF4-FFF2-40B4-BE49-F238E27FC236}">
                  <a16:creationId xmlns:a16="http://schemas.microsoft.com/office/drawing/2014/main" id="{3D9779F4-9DF4-8D4C-AAF0-BAB3C1E86403}"/>
                </a:ext>
              </a:extLst>
            </p:cNvPr>
            <p:cNvPicPr>
              <a:picLocks noChangeAspect="1"/>
            </p:cNvPicPr>
            <p:nvPr/>
          </p:nvPicPr>
          <p:blipFill rotWithShape="1">
            <a:blip r:embed="rId2"/>
            <a:srcRect t="20588"/>
            <a:stretch/>
          </p:blipFill>
          <p:spPr>
            <a:xfrm>
              <a:off x="1365209" y="5342665"/>
              <a:ext cx="2594932" cy="1391653"/>
            </a:xfrm>
            <a:prstGeom prst="rect">
              <a:avLst/>
            </a:prstGeom>
          </p:spPr>
        </p:pic>
        <p:sp>
          <p:nvSpPr>
            <p:cNvPr id="8" name="TextBox 7">
              <a:extLst>
                <a:ext uri="{FF2B5EF4-FFF2-40B4-BE49-F238E27FC236}">
                  <a16:creationId xmlns:a16="http://schemas.microsoft.com/office/drawing/2014/main" id="{5C1FF3D8-AB4E-A74C-9822-15C93AE5D2A3}"/>
                </a:ext>
              </a:extLst>
            </p:cNvPr>
            <p:cNvSpPr txBox="1"/>
            <p:nvPr/>
          </p:nvSpPr>
          <p:spPr>
            <a:xfrm>
              <a:off x="2151482" y="6294779"/>
              <a:ext cx="961289" cy="369332"/>
            </a:xfrm>
            <a:prstGeom prst="rect">
              <a:avLst/>
            </a:prstGeom>
            <a:noFill/>
          </p:spPr>
          <p:txBody>
            <a:bodyPr wrap="none" rtlCol="0">
              <a:spAutoFit/>
            </a:bodyPr>
            <a:lstStyle/>
            <a:p>
              <a:r>
                <a:rPr lang="en-US" dirty="0"/>
                <a:t>Zr metal</a:t>
              </a:r>
            </a:p>
          </p:txBody>
        </p:sp>
        <p:sp>
          <p:nvSpPr>
            <p:cNvPr id="9" name="TextBox 8">
              <a:extLst>
                <a:ext uri="{FF2B5EF4-FFF2-40B4-BE49-F238E27FC236}">
                  <a16:creationId xmlns:a16="http://schemas.microsoft.com/office/drawing/2014/main" id="{278795FC-66D6-FC45-BE4F-F378E22BAE3E}"/>
                </a:ext>
              </a:extLst>
            </p:cNvPr>
            <p:cNvSpPr txBox="1"/>
            <p:nvPr/>
          </p:nvSpPr>
          <p:spPr>
            <a:xfrm>
              <a:off x="2268118" y="5599297"/>
              <a:ext cx="603050" cy="369332"/>
            </a:xfrm>
            <a:prstGeom prst="rect">
              <a:avLst/>
            </a:prstGeom>
            <a:noFill/>
          </p:spPr>
          <p:txBody>
            <a:bodyPr wrap="none" rtlCol="0">
              <a:spAutoFit/>
            </a:bodyPr>
            <a:lstStyle/>
            <a:p>
              <a:r>
                <a:rPr lang="en-US" dirty="0"/>
                <a:t>ZrO</a:t>
              </a:r>
              <a:r>
                <a:rPr lang="en-US" baseline="-25000" dirty="0"/>
                <a:t>2</a:t>
              </a:r>
            </a:p>
          </p:txBody>
        </p:sp>
      </p:grpSp>
      <p:pic>
        <p:nvPicPr>
          <p:cNvPr id="10" name="Picture 9">
            <a:extLst>
              <a:ext uri="{FF2B5EF4-FFF2-40B4-BE49-F238E27FC236}">
                <a16:creationId xmlns:a16="http://schemas.microsoft.com/office/drawing/2014/main" id="{282B04CD-4670-3244-A947-8AFDF02BE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2399" y="4099708"/>
            <a:ext cx="3054223" cy="2288466"/>
          </a:xfrm>
          <a:prstGeom prst="rect">
            <a:avLst/>
          </a:prstGeom>
        </p:spPr>
      </p:pic>
      <p:pic>
        <p:nvPicPr>
          <p:cNvPr id="12" name="Picture 11">
            <a:extLst>
              <a:ext uri="{FF2B5EF4-FFF2-40B4-BE49-F238E27FC236}">
                <a16:creationId xmlns:a16="http://schemas.microsoft.com/office/drawing/2014/main" id="{271EA2EB-8FD2-B040-8C7F-B94557C2A016}"/>
              </a:ext>
            </a:extLst>
          </p:cNvPr>
          <p:cNvPicPr>
            <a:picLocks noChangeAspect="1"/>
          </p:cNvPicPr>
          <p:nvPr/>
        </p:nvPicPr>
        <p:blipFill>
          <a:blip r:embed="rId4"/>
          <a:stretch>
            <a:fillRect/>
          </a:stretch>
        </p:blipFill>
        <p:spPr>
          <a:xfrm>
            <a:off x="2085490" y="4252661"/>
            <a:ext cx="3289300" cy="457200"/>
          </a:xfrm>
          <a:prstGeom prst="rect">
            <a:avLst/>
          </a:prstGeom>
        </p:spPr>
      </p:pic>
    </p:spTree>
    <p:extLst>
      <p:ext uri="{BB962C8B-B14F-4D97-AF65-F5344CB8AC3E}">
        <p14:creationId xmlns:p14="http://schemas.microsoft.com/office/powerpoint/2010/main" val="339046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6272-D8A6-0146-868D-5FABF329D560}"/>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B773ED44-BC08-6742-8957-65D15CC2969F}"/>
              </a:ext>
            </a:extLst>
          </p:cNvPr>
          <p:cNvSpPr>
            <a:spLocks noGrp="1"/>
          </p:cNvSpPr>
          <p:nvPr>
            <p:ph idx="1"/>
          </p:nvPr>
        </p:nvSpPr>
        <p:spPr/>
        <p:txBody>
          <a:bodyPr>
            <a:normAutofit fontScale="92500"/>
          </a:bodyPr>
          <a:lstStyle/>
          <a:p>
            <a:r>
              <a:rPr lang="en-US" dirty="0"/>
              <a:t>Corrosion is the degradation of a material and its properties under the action of the surrounding environment by chemical and/or electrochemical reaction</a:t>
            </a:r>
          </a:p>
          <a:p>
            <a:r>
              <a:rPr lang="en-US" dirty="0"/>
              <a:t>Corrosion reactions require the following:</a:t>
            </a:r>
          </a:p>
          <a:p>
            <a:pPr lvl="1"/>
            <a:r>
              <a:rPr lang="en-US" dirty="0"/>
              <a:t>Oxidant </a:t>
            </a:r>
          </a:p>
          <a:p>
            <a:pPr lvl="1"/>
            <a:r>
              <a:rPr lang="en-US" dirty="0"/>
              <a:t>Electric current</a:t>
            </a:r>
          </a:p>
          <a:p>
            <a:r>
              <a:rPr lang="en-US" dirty="0"/>
              <a:t>A corrosion reaction is composed of an oxidation reaction and a reduction reaction</a:t>
            </a:r>
          </a:p>
          <a:p>
            <a:r>
              <a:rPr lang="en-US" dirty="0"/>
              <a:t>During corrosion at a particular spot on the surface of the object, oxidation takes place, and that spot behaves as an anode</a:t>
            </a:r>
          </a:p>
          <a:p>
            <a:r>
              <a:rPr lang="en-US" dirty="0"/>
              <a:t>The electrons released at this anodic spot move through the metal and go to another spot and reduce H, which behaves as a cathode</a:t>
            </a:r>
          </a:p>
          <a:p>
            <a:endParaRPr lang="en-US" dirty="0"/>
          </a:p>
        </p:txBody>
      </p:sp>
      <p:sp>
        <p:nvSpPr>
          <p:cNvPr id="4" name="Slide Number Placeholder 3">
            <a:extLst>
              <a:ext uri="{FF2B5EF4-FFF2-40B4-BE49-F238E27FC236}">
                <a16:creationId xmlns:a16="http://schemas.microsoft.com/office/drawing/2014/main" id="{F4422972-A9E6-B447-A898-2C48D5DB7C35}"/>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7" name="Picture 6">
            <a:extLst>
              <a:ext uri="{FF2B5EF4-FFF2-40B4-BE49-F238E27FC236}">
                <a16:creationId xmlns:a16="http://schemas.microsoft.com/office/drawing/2014/main" id="{C26D2C05-7CC8-DC42-9A00-040EB2D1E5AC}"/>
              </a:ext>
            </a:extLst>
          </p:cNvPr>
          <p:cNvPicPr>
            <a:picLocks noChangeAspect="1"/>
          </p:cNvPicPr>
          <p:nvPr/>
        </p:nvPicPr>
        <p:blipFill>
          <a:blip r:embed="rId2"/>
          <a:stretch>
            <a:fillRect/>
          </a:stretch>
        </p:blipFill>
        <p:spPr>
          <a:xfrm>
            <a:off x="4586908" y="3429000"/>
            <a:ext cx="3276600" cy="457200"/>
          </a:xfrm>
          <a:prstGeom prst="rect">
            <a:avLst/>
          </a:prstGeom>
        </p:spPr>
      </p:pic>
    </p:spTree>
    <p:extLst>
      <p:ext uri="{BB962C8B-B14F-4D97-AF65-F5344CB8AC3E}">
        <p14:creationId xmlns:p14="http://schemas.microsoft.com/office/powerpoint/2010/main" val="67499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1090-3986-C040-B0EE-A17649EE7507}"/>
              </a:ext>
            </a:extLst>
          </p:cNvPr>
          <p:cNvSpPr>
            <a:spLocks noGrp="1"/>
          </p:cNvSpPr>
          <p:nvPr>
            <p:ph type="title"/>
          </p:nvPr>
        </p:nvSpPr>
        <p:spPr/>
        <p:txBody>
          <a:bodyPr/>
          <a:lstStyle/>
          <a:p>
            <a:r>
              <a:rPr lang="en-US" dirty="0"/>
              <a:t>Corrosion</a:t>
            </a:r>
          </a:p>
        </p:txBody>
      </p:sp>
      <p:sp>
        <p:nvSpPr>
          <p:cNvPr id="3" name="Content Placeholder 2">
            <a:extLst>
              <a:ext uri="{FF2B5EF4-FFF2-40B4-BE49-F238E27FC236}">
                <a16:creationId xmlns:a16="http://schemas.microsoft.com/office/drawing/2014/main" id="{EF0112CA-B5F8-C44D-AE60-A29DE5AFFB1A}"/>
              </a:ext>
            </a:extLst>
          </p:cNvPr>
          <p:cNvSpPr>
            <a:spLocks noGrp="1"/>
          </p:cNvSpPr>
          <p:nvPr>
            <p:ph idx="1"/>
          </p:nvPr>
        </p:nvSpPr>
        <p:spPr/>
        <p:txBody>
          <a:bodyPr/>
          <a:lstStyle/>
          <a:p>
            <a:r>
              <a:rPr lang="en-US" sz="2000" dirty="0"/>
              <a:t>Corrosion reaction rates are determined by thermodynamics and kinetics</a:t>
            </a:r>
          </a:p>
          <a:p>
            <a:r>
              <a:rPr lang="en-US" sz="2000" dirty="0"/>
              <a:t>Thermodynamics tell us whether a material may corrode</a:t>
            </a:r>
          </a:p>
          <a:p>
            <a:pPr lvl="1"/>
            <a:r>
              <a:rPr lang="en-US" sz="2000" dirty="0"/>
              <a:t>Measure voltage difference between anodic and cathodic sites</a:t>
            </a:r>
          </a:p>
          <a:p>
            <a:r>
              <a:rPr lang="en-US" sz="2000" dirty="0"/>
              <a:t>Kinetics tell us how quickly a material will corrode</a:t>
            </a:r>
          </a:p>
          <a:p>
            <a:pPr lvl="1"/>
            <a:r>
              <a:rPr lang="en-US" sz="2000" dirty="0"/>
              <a:t>Measure net current between anodic and cathodic sites</a:t>
            </a:r>
          </a:p>
          <a:p>
            <a:endParaRPr lang="en-US" sz="2000" dirty="0"/>
          </a:p>
        </p:txBody>
      </p:sp>
      <p:sp>
        <p:nvSpPr>
          <p:cNvPr id="4" name="Slide Number Placeholder 3">
            <a:extLst>
              <a:ext uri="{FF2B5EF4-FFF2-40B4-BE49-F238E27FC236}">
                <a16:creationId xmlns:a16="http://schemas.microsoft.com/office/drawing/2014/main" id="{7815A756-FD45-E547-9502-9C7091BC5A45}"/>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260528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DA05-4556-CB4A-BD06-FBAC9AA8EB4C}"/>
              </a:ext>
            </a:extLst>
          </p:cNvPr>
          <p:cNvSpPr>
            <a:spLocks noGrp="1"/>
          </p:cNvSpPr>
          <p:nvPr>
            <p:ph type="title"/>
          </p:nvPr>
        </p:nvSpPr>
        <p:spPr/>
        <p:txBody>
          <a:bodyPr/>
          <a:lstStyle/>
          <a:p>
            <a:r>
              <a:rPr lang="en-US" dirty="0"/>
              <a:t>Corrosion Types in LWRs</a:t>
            </a:r>
          </a:p>
        </p:txBody>
      </p:sp>
      <p:sp>
        <p:nvSpPr>
          <p:cNvPr id="3" name="Content Placeholder 2">
            <a:extLst>
              <a:ext uri="{FF2B5EF4-FFF2-40B4-BE49-F238E27FC236}">
                <a16:creationId xmlns:a16="http://schemas.microsoft.com/office/drawing/2014/main" id="{BCD22449-107B-3B45-947C-F6E94E4919F0}"/>
              </a:ext>
            </a:extLst>
          </p:cNvPr>
          <p:cNvSpPr>
            <a:spLocks noGrp="1"/>
          </p:cNvSpPr>
          <p:nvPr>
            <p:ph idx="1"/>
          </p:nvPr>
        </p:nvSpPr>
        <p:spPr>
          <a:xfrm>
            <a:off x="609600" y="2160495"/>
            <a:ext cx="6171648" cy="3965670"/>
          </a:xfrm>
        </p:spPr>
        <p:txBody>
          <a:bodyPr/>
          <a:lstStyle/>
          <a:p>
            <a:r>
              <a:rPr lang="en-US" sz="2000" dirty="0"/>
              <a:t>Several types of corrosion morphologies have been observed in nuclear reactors and in autoclave experiments, of which the most important are: 1) uniform, 2) nodular, and 3) shadow</a:t>
            </a:r>
          </a:p>
          <a:p>
            <a:r>
              <a:rPr lang="en-US" sz="2000" dirty="0"/>
              <a:t>Uniform: The formation of a thin uniform layer of zirconium dioxide on the surface of a zirconium alloy component</a:t>
            </a:r>
          </a:p>
          <a:p>
            <a:r>
              <a:rPr lang="en-US" sz="2000" dirty="0"/>
              <a:t>Nodular : The formation of local, small, circular zirconium oxide blisters</a:t>
            </a:r>
          </a:p>
          <a:p>
            <a:r>
              <a:rPr lang="en-US" sz="2000" dirty="0"/>
              <a:t>Shadow: The formation of local corrosion regions that mirror the shape (suggestive of a shadow) of other nearby noble reactor core components</a:t>
            </a:r>
          </a:p>
          <a:p>
            <a:endParaRPr lang="en-US" sz="2000" dirty="0"/>
          </a:p>
          <a:p>
            <a:endParaRPr lang="en-US" sz="2000" dirty="0"/>
          </a:p>
        </p:txBody>
      </p:sp>
      <p:sp>
        <p:nvSpPr>
          <p:cNvPr id="4" name="Slide Number Placeholder 3">
            <a:extLst>
              <a:ext uri="{FF2B5EF4-FFF2-40B4-BE49-F238E27FC236}">
                <a16:creationId xmlns:a16="http://schemas.microsoft.com/office/drawing/2014/main" id="{36F1F4A6-6F4D-9848-9324-CD3F36266988}"/>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6" name="Picture 5">
            <a:extLst>
              <a:ext uri="{FF2B5EF4-FFF2-40B4-BE49-F238E27FC236}">
                <a16:creationId xmlns:a16="http://schemas.microsoft.com/office/drawing/2014/main" id="{9747E364-3E6E-E64E-85B8-24BBA1A260D8}"/>
              </a:ext>
            </a:extLst>
          </p:cNvPr>
          <p:cNvPicPr>
            <a:picLocks noChangeAspect="1"/>
          </p:cNvPicPr>
          <p:nvPr/>
        </p:nvPicPr>
        <p:blipFill>
          <a:blip r:embed="rId2"/>
          <a:stretch>
            <a:fillRect/>
          </a:stretch>
        </p:blipFill>
        <p:spPr>
          <a:xfrm>
            <a:off x="7892774" y="1817686"/>
            <a:ext cx="2578100" cy="2070100"/>
          </a:xfrm>
          <a:prstGeom prst="rect">
            <a:avLst/>
          </a:prstGeom>
        </p:spPr>
      </p:pic>
      <p:pic>
        <p:nvPicPr>
          <p:cNvPr id="7" name="Picture 6">
            <a:extLst>
              <a:ext uri="{FF2B5EF4-FFF2-40B4-BE49-F238E27FC236}">
                <a16:creationId xmlns:a16="http://schemas.microsoft.com/office/drawing/2014/main" id="{3A210A1D-944B-4D4F-A872-6A8891771893}"/>
              </a:ext>
            </a:extLst>
          </p:cNvPr>
          <p:cNvPicPr>
            <a:picLocks noChangeAspect="1"/>
          </p:cNvPicPr>
          <p:nvPr/>
        </p:nvPicPr>
        <p:blipFill>
          <a:blip r:embed="rId3"/>
          <a:stretch>
            <a:fillRect/>
          </a:stretch>
        </p:blipFill>
        <p:spPr>
          <a:xfrm>
            <a:off x="6832324" y="3887786"/>
            <a:ext cx="2349500" cy="2095500"/>
          </a:xfrm>
          <a:prstGeom prst="rect">
            <a:avLst/>
          </a:prstGeom>
        </p:spPr>
      </p:pic>
      <p:pic>
        <p:nvPicPr>
          <p:cNvPr id="8" name="Picture 7">
            <a:extLst>
              <a:ext uri="{FF2B5EF4-FFF2-40B4-BE49-F238E27FC236}">
                <a16:creationId xmlns:a16="http://schemas.microsoft.com/office/drawing/2014/main" id="{6DABD4ED-0F60-F346-B18A-50AC2F2A3778}"/>
              </a:ext>
            </a:extLst>
          </p:cNvPr>
          <p:cNvPicPr>
            <a:picLocks noChangeAspect="1"/>
          </p:cNvPicPr>
          <p:nvPr/>
        </p:nvPicPr>
        <p:blipFill>
          <a:blip r:embed="rId4"/>
          <a:stretch>
            <a:fillRect/>
          </a:stretch>
        </p:blipFill>
        <p:spPr>
          <a:xfrm>
            <a:off x="9181824" y="4143330"/>
            <a:ext cx="2878759" cy="1703324"/>
          </a:xfrm>
          <a:prstGeom prst="rect">
            <a:avLst/>
          </a:prstGeom>
        </p:spPr>
      </p:pic>
    </p:spTree>
    <p:extLst>
      <p:ext uri="{BB962C8B-B14F-4D97-AF65-F5344CB8AC3E}">
        <p14:creationId xmlns:p14="http://schemas.microsoft.com/office/powerpoint/2010/main" val="956146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2AD73-EF46-F544-99A1-B3B550E18BB3}"/>
              </a:ext>
            </a:extLst>
          </p:cNvPr>
          <p:cNvSpPr>
            <a:spLocks noGrp="1"/>
          </p:cNvSpPr>
          <p:nvPr>
            <p:ph type="title"/>
          </p:nvPr>
        </p:nvSpPr>
        <p:spPr/>
        <p:txBody>
          <a:bodyPr/>
          <a:lstStyle/>
          <a:p>
            <a:r>
              <a:rPr lang="en-US" sz="2400" dirty="0"/>
              <a:t>Formation of Oxide Layer							After Oxide Formation</a:t>
            </a:r>
          </a:p>
        </p:txBody>
      </p:sp>
      <p:sp>
        <p:nvSpPr>
          <p:cNvPr id="4" name="Slide Number Placeholder 3">
            <a:extLst>
              <a:ext uri="{FF2B5EF4-FFF2-40B4-BE49-F238E27FC236}">
                <a16:creationId xmlns:a16="http://schemas.microsoft.com/office/drawing/2014/main" id="{19AD8911-780E-D648-82DB-5B026797DC6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
        <p:nvSpPr>
          <p:cNvPr id="5" name="TextBox 4">
            <a:extLst>
              <a:ext uri="{FF2B5EF4-FFF2-40B4-BE49-F238E27FC236}">
                <a16:creationId xmlns:a16="http://schemas.microsoft.com/office/drawing/2014/main" id="{6BAF7FEB-9719-8242-8FEE-384825E72DA1}"/>
              </a:ext>
            </a:extLst>
          </p:cNvPr>
          <p:cNvSpPr txBox="1"/>
          <p:nvPr/>
        </p:nvSpPr>
        <p:spPr>
          <a:xfrm>
            <a:off x="334864" y="4154332"/>
            <a:ext cx="2769630" cy="369332"/>
          </a:xfrm>
          <a:prstGeom prst="rect">
            <a:avLst/>
          </a:prstGeom>
          <a:noFill/>
        </p:spPr>
        <p:txBody>
          <a:bodyPr wrap="square" rtlCol="0">
            <a:spAutoFit/>
          </a:bodyPr>
          <a:lstStyle/>
          <a:p>
            <a:r>
              <a:rPr lang="en-US" dirty="0"/>
              <a:t>Oxidation reaction:</a:t>
            </a:r>
          </a:p>
        </p:txBody>
      </p:sp>
      <p:sp>
        <p:nvSpPr>
          <p:cNvPr id="6" name="TextBox 5">
            <a:extLst>
              <a:ext uri="{FF2B5EF4-FFF2-40B4-BE49-F238E27FC236}">
                <a16:creationId xmlns:a16="http://schemas.microsoft.com/office/drawing/2014/main" id="{E741B5DD-E635-2D4E-92C6-C124A3C11ECC}"/>
              </a:ext>
            </a:extLst>
          </p:cNvPr>
          <p:cNvSpPr txBox="1"/>
          <p:nvPr/>
        </p:nvSpPr>
        <p:spPr>
          <a:xfrm>
            <a:off x="334864" y="5347001"/>
            <a:ext cx="2769630" cy="369332"/>
          </a:xfrm>
          <a:prstGeom prst="rect">
            <a:avLst/>
          </a:prstGeom>
          <a:noFill/>
        </p:spPr>
        <p:txBody>
          <a:bodyPr wrap="square" rtlCol="0">
            <a:spAutoFit/>
          </a:bodyPr>
          <a:lstStyle/>
          <a:p>
            <a:r>
              <a:rPr lang="en-US" dirty="0"/>
              <a:t>Reduction reaction:</a:t>
            </a:r>
          </a:p>
        </p:txBody>
      </p:sp>
      <p:pic>
        <p:nvPicPr>
          <p:cNvPr id="7" name="Picture 6" descr="latex-image-1.pdf">
            <a:extLst>
              <a:ext uri="{FF2B5EF4-FFF2-40B4-BE49-F238E27FC236}">
                <a16:creationId xmlns:a16="http://schemas.microsoft.com/office/drawing/2014/main" id="{2C79DF98-772F-D34F-96F9-B75E19D99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96" y="4523797"/>
            <a:ext cx="4673600" cy="711200"/>
          </a:xfrm>
          <a:prstGeom prst="rect">
            <a:avLst/>
          </a:prstGeom>
        </p:spPr>
      </p:pic>
      <p:pic>
        <p:nvPicPr>
          <p:cNvPr id="8" name="Picture 7" descr="latex-image-1.pdf">
            <a:extLst>
              <a:ext uri="{FF2B5EF4-FFF2-40B4-BE49-F238E27FC236}">
                <a16:creationId xmlns:a16="http://schemas.microsoft.com/office/drawing/2014/main" id="{47AEA824-A6ED-7E42-9D45-097AF972C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860" y="5716333"/>
            <a:ext cx="2476500" cy="292100"/>
          </a:xfrm>
          <a:prstGeom prst="rect">
            <a:avLst/>
          </a:prstGeom>
        </p:spPr>
      </p:pic>
      <p:grpSp>
        <p:nvGrpSpPr>
          <p:cNvPr id="11" name="Group 10">
            <a:extLst>
              <a:ext uri="{FF2B5EF4-FFF2-40B4-BE49-F238E27FC236}">
                <a16:creationId xmlns:a16="http://schemas.microsoft.com/office/drawing/2014/main" id="{820E75AE-B57D-044E-986C-47B1CEFDBC4B}"/>
              </a:ext>
            </a:extLst>
          </p:cNvPr>
          <p:cNvGrpSpPr/>
          <p:nvPr/>
        </p:nvGrpSpPr>
        <p:grpSpPr>
          <a:xfrm>
            <a:off x="1868851" y="1925630"/>
            <a:ext cx="1533429" cy="1810336"/>
            <a:chOff x="9165579" y="972869"/>
            <a:chExt cx="1533429" cy="1810336"/>
          </a:xfrm>
        </p:grpSpPr>
        <p:sp>
          <p:nvSpPr>
            <p:cNvPr id="9" name="Rectangle 8">
              <a:extLst>
                <a:ext uri="{FF2B5EF4-FFF2-40B4-BE49-F238E27FC236}">
                  <a16:creationId xmlns:a16="http://schemas.microsoft.com/office/drawing/2014/main" id="{30E44246-C253-3047-9C21-1AEA1383CF56}"/>
                </a:ext>
              </a:extLst>
            </p:cNvPr>
            <p:cNvSpPr/>
            <p:nvPr/>
          </p:nvSpPr>
          <p:spPr>
            <a:xfrm>
              <a:off x="9165579" y="972869"/>
              <a:ext cx="1087586" cy="181033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0" name="Rectangle 9">
              <a:extLst>
                <a:ext uri="{FF2B5EF4-FFF2-40B4-BE49-F238E27FC236}">
                  <a16:creationId xmlns:a16="http://schemas.microsoft.com/office/drawing/2014/main" id="{2457595E-0F03-114A-BD08-1A26EC283411}"/>
                </a:ext>
              </a:extLst>
            </p:cNvPr>
            <p:cNvSpPr/>
            <p:nvPr/>
          </p:nvSpPr>
          <p:spPr>
            <a:xfrm>
              <a:off x="10253165" y="972869"/>
              <a:ext cx="445843" cy="181033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grpSp>
      <p:grpSp>
        <p:nvGrpSpPr>
          <p:cNvPr id="12" name="Group 11">
            <a:extLst>
              <a:ext uri="{FF2B5EF4-FFF2-40B4-BE49-F238E27FC236}">
                <a16:creationId xmlns:a16="http://schemas.microsoft.com/office/drawing/2014/main" id="{8D9E2588-25F4-6245-84C7-3B16069ED6C0}"/>
              </a:ext>
            </a:extLst>
          </p:cNvPr>
          <p:cNvGrpSpPr/>
          <p:nvPr/>
        </p:nvGrpSpPr>
        <p:grpSpPr>
          <a:xfrm>
            <a:off x="6334018" y="1803343"/>
            <a:ext cx="5377135" cy="2003267"/>
            <a:chOff x="2168417" y="2114311"/>
            <a:chExt cx="5377135" cy="2003267"/>
          </a:xfrm>
        </p:grpSpPr>
        <p:sp>
          <p:nvSpPr>
            <p:cNvPr id="13" name="Rectangle 12">
              <a:extLst>
                <a:ext uri="{FF2B5EF4-FFF2-40B4-BE49-F238E27FC236}">
                  <a16:creationId xmlns:a16="http://schemas.microsoft.com/office/drawing/2014/main" id="{B9F81330-7EC3-6E49-90E2-9CC4C62EAE03}"/>
                </a:ext>
              </a:extLst>
            </p:cNvPr>
            <p:cNvSpPr/>
            <p:nvPr/>
          </p:nvSpPr>
          <p:spPr>
            <a:xfrm>
              <a:off x="2168417" y="2114311"/>
              <a:ext cx="2080601" cy="1972456"/>
            </a:xfrm>
            <a:prstGeom prst="rect">
              <a:avLst/>
            </a:prstGeom>
            <a:blipFill rotWithShape="1">
              <a:blip r:embed="rId4"/>
              <a:tile tx="0" ty="0" sx="100000" sy="100000" flip="none" algn="tl"/>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t>
              </a:r>
              <a:r>
                <a:rPr lang="en-US" baseline="-25000" dirty="0"/>
                <a:t>2</a:t>
              </a:r>
              <a:r>
                <a:rPr lang="en-US" dirty="0"/>
                <a:t>0</a:t>
              </a:r>
            </a:p>
          </p:txBody>
        </p:sp>
        <p:sp>
          <p:nvSpPr>
            <p:cNvPr id="14" name="Rectangle 13">
              <a:extLst>
                <a:ext uri="{FF2B5EF4-FFF2-40B4-BE49-F238E27FC236}">
                  <a16:creationId xmlns:a16="http://schemas.microsoft.com/office/drawing/2014/main" id="{4AC1BF2A-722B-1E45-AA8E-3CDF9FDB0822}"/>
                </a:ext>
              </a:extLst>
            </p:cNvPr>
            <p:cNvSpPr/>
            <p:nvPr/>
          </p:nvSpPr>
          <p:spPr>
            <a:xfrm>
              <a:off x="5782445" y="2114311"/>
              <a:ext cx="1763107" cy="1972456"/>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Zr</a:t>
              </a:r>
              <a:endParaRPr lang="en-US" dirty="0"/>
            </a:p>
          </p:txBody>
        </p:sp>
        <p:sp>
          <p:nvSpPr>
            <p:cNvPr id="15" name="Rectangle 14">
              <a:extLst>
                <a:ext uri="{FF2B5EF4-FFF2-40B4-BE49-F238E27FC236}">
                  <a16:creationId xmlns:a16="http://schemas.microsoft.com/office/drawing/2014/main" id="{BFB3ADDD-7ECF-2749-88A7-4BBAB647B4D3}"/>
                </a:ext>
              </a:extLst>
            </p:cNvPr>
            <p:cNvSpPr/>
            <p:nvPr/>
          </p:nvSpPr>
          <p:spPr>
            <a:xfrm>
              <a:off x="4249018" y="2114311"/>
              <a:ext cx="1533428" cy="1972456"/>
            </a:xfrm>
            <a:prstGeom prst="rect">
              <a:avLst/>
            </a:prstGeom>
            <a:solidFill>
              <a:schemeClr val="bg1">
                <a:lumMod val="75000"/>
              </a:schemeClr>
            </a:solidFill>
            <a:ln>
              <a:noFill/>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dirty="0"/>
                <a:t>ZrO</a:t>
              </a:r>
              <a:r>
                <a:rPr lang="en-US" baseline="-25000" dirty="0"/>
                <a:t>2</a:t>
              </a:r>
            </a:p>
          </p:txBody>
        </p:sp>
        <p:grpSp>
          <p:nvGrpSpPr>
            <p:cNvPr id="16" name="Group 15">
              <a:extLst>
                <a:ext uri="{FF2B5EF4-FFF2-40B4-BE49-F238E27FC236}">
                  <a16:creationId xmlns:a16="http://schemas.microsoft.com/office/drawing/2014/main" id="{3B60F510-1862-E143-ACC8-72AF460EDE63}"/>
                </a:ext>
              </a:extLst>
            </p:cNvPr>
            <p:cNvGrpSpPr/>
            <p:nvPr/>
          </p:nvGrpSpPr>
          <p:grpSpPr>
            <a:xfrm>
              <a:off x="4600287" y="2258358"/>
              <a:ext cx="844400" cy="369332"/>
              <a:chOff x="4600287" y="2258358"/>
              <a:chExt cx="844400" cy="369332"/>
            </a:xfrm>
          </p:grpSpPr>
          <p:cxnSp>
            <p:nvCxnSpPr>
              <p:cNvPr id="20" name="Straight Arrow Connector 19">
                <a:extLst>
                  <a:ext uri="{FF2B5EF4-FFF2-40B4-BE49-F238E27FC236}">
                    <a16:creationId xmlns:a16="http://schemas.microsoft.com/office/drawing/2014/main" id="{D28F8FA8-F1BE-9643-B38A-E3A6E7D68C65}"/>
                  </a:ext>
                </a:extLst>
              </p:cNvPr>
              <p:cNvCxnSpPr/>
              <p:nvPr/>
            </p:nvCxnSpPr>
            <p:spPr>
              <a:xfrm>
                <a:off x="4600287" y="2627690"/>
                <a:ext cx="844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7B60B7F-A6C2-BD4A-BE60-5E71D8397192}"/>
                  </a:ext>
                </a:extLst>
              </p:cNvPr>
              <p:cNvSpPr txBox="1"/>
              <p:nvPr/>
            </p:nvSpPr>
            <p:spPr>
              <a:xfrm>
                <a:off x="4725259" y="2258358"/>
                <a:ext cx="594457" cy="369332"/>
              </a:xfrm>
              <a:prstGeom prst="rect">
                <a:avLst/>
              </a:prstGeom>
              <a:noFill/>
            </p:spPr>
            <p:txBody>
              <a:bodyPr wrap="square" rtlCol="0">
                <a:spAutoFit/>
              </a:bodyPr>
              <a:lstStyle/>
              <a:p>
                <a:r>
                  <a:rPr lang="en-US" dirty="0"/>
                  <a:t>O</a:t>
                </a:r>
                <a:r>
                  <a:rPr lang="en-US" baseline="30000" dirty="0"/>
                  <a:t>-2</a:t>
                </a:r>
              </a:p>
            </p:txBody>
          </p:sp>
        </p:grpSp>
        <p:grpSp>
          <p:nvGrpSpPr>
            <p:cNvPr id="17" name="Group 16">
              <a:extLst>
                <a:ext uri="{FF2B5EF4-FFF2-40B4-BE49-F238E27FC236}">
                  <a16:creationId xmlns:a16="http://schemas.microsoft.com/office/drawing/2014/main" id="{4E6F8510-6D2A-0E40-A6B9-48EBD90BCB84}"/>
                </a:ext>
              </a:extLst>
            </p:cNvPr>
            <p:cNvGrpSpPr/>
            <p:nvPr/>
          </p:nvGrpSpPr>
          <p:grpSpPr>
            <a:xfrm>
              <a:off x="4600287" y="3748246"/>
              <a:ext cx="844400" cy="369332"/>
              <a:chOff x="4600287" y="3748246"/>
              <a:chExt cx="844400" cy="369332"/>
            </a:xfrm>
          </p:grpSpPr>
          <p:cxnSp>
            <p:nvCxnSpPr>
              <p:cNvPr id="18" name="Straight Arrow Connector 17">
                <a:extLst>
                  <a:ext uri="{FF2B5EF4-FFF2-40B4-BE49-F238E27FC236}">
                    <a16:creationId xmlns:a16="http://schemas.microsoft.com/office/drawing/2014/main" id="{4A797126-E0A9-614D-9DD1-A14371FA48FE}"/>
                  </a:ext>
                </a:extLst>
              </p:cNvPr>
              <p:cNvCxnSpPr/>
              <p:nvPr/>
            </p:nvCxnSpPr>
            <p:spPr>
              <a:xfrm>
                <a:off x="4600287" y="3773073"/>
                <a:ext cx="8444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FA28F9D-00C1-5F46-BC4D-C916949C9C73}"/>
                  </a:ext>
                </a:extLst>
              </p:cNvPr>
              <p:cNvSpPr txBox="1"/>
              <p:nvPr/>
            </p:nvSpPr>
            <p:spPr>
              <a:xfrm>
                <a:off x="4786464" y="3748246"/>
                <a:ext cx="594457" cy="369332"/>
              </a:xfrm>
              <a:prstGeom prst="rect">
                <a:avLst/>
              </a:prstGeom>
              <a:noFill/>
            </p:spPr>
            <p:txBody>
              <a:bodyPr wrap="square" rtlCol="0">
                <a:spAutoFit/>
              </a:bodyPr>
              <a:lstStyle/>
              <a:p>
                <a:pPr algn="ctr"/>
                <a:r>
                  <a:rPr lang="en-US" dirty="0"/>
                  <a:t>e</a:t>
                </a:r>
                <a:r>
                  <a:rPr lang="en-US" baseline="30000" dirty="0"/>
                  <a:t>-</a:t>
                </a:r>
              </a:p>
            </p:txBody>
          </p:sp>
        </p:grpSp>
      </p:grpSp>
      <p:pic>
        <p:nvPicPr>
          <p:cNvPr id="22" name="Picture 21" descr="latex-image-1.pdf">
            <a:extLst>
              <a:ext uri="{FF2B5EF4-FFF2-40B4-BE49-F238E27FC236}">
                <a16:creationId xmlns:a16="http://schemas.microsoft.com/office/drawing/2014/main" id="{BC6CE327-15C9-CA49-8A86-BAE3246A63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233" y="3934388"/>
            <a:ext cx="3213100" cy="292100"/>
          </a:xfrm>
          <a:prstGeom prst="rect">
            <a:avLst/>
          </a:prstGeom>
        </p:spPr>
      </p:pic>
      <p:pic>
        <p:nvPicPr>
          <p:cNvPr id="23" name="Picture 22" descr="latex-image-1.pdf">
            <a:extLst>
              <a:ext uri="{FF2B5EF4-FFF2-40B4-BE49-F238E27FC236}">
                <a16:creationId xmlns:a16="http://schemas.microsoft.com/office/drawing/2014/main" id="{57AF0B4E-5F20-864F-AF99-B09635E1C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4605" y="3951847"/>
            <a:ext cx="2768600" cy="254000"/>
          </a:xfrm>
          <a:prstGeom prst="rect">
            <a:avLst/>
          </a:prstGeom>
        </p:spPr>
      </p:pic>
      <p:pic>
        <p:nvPicPr>
          <p:cNvPr id="24" name="Picture 23" descr="latex-image-1.pdf">
            <a:extLst>
              <a:ext uri="{FF2B5EF4-FFF2-40B4-BE49-F238E27FC236}">
                <a16:creationId xmlns:a16="http://schemas.microsoft.com/office/drawing/2014/main" id="{000D66DC-9D81-4146-97EA-13D7FEED7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311" y="4541322"/>
            <a:ext cx="2476500" cy="292100"/>
          </a:xfrm>
          <a:prstGeom prst="rect">
            <a:avLst/>
          </a:prstGeom>
        </p:spPr>
      </p:pic>
      <p:sp>
        <p:nvSpPr>
          <p:cNvPr id="25" name="Rectangle 24">
            <a:extLst>
              <a:ext uri="{FF2B5EF4-FFF2-40B4-BE49-F238E27FC236}">
                <a16:creationId xmlns:a16="http://schemas.microsoft.com/office/drawing/2014/main" id="{364A8AF0-DE6C-F746-B573-5539B9630CBD}"/>
              </a:ext>
            </a:extLst>
          </p:cNvPr>
          <p:cNvSpPr/>
          <p:nvPr/>
        </p:nvSpPr>
        <p:spPr>
          <a:xfrm>
            <a:off x="6201293" y="4864523"/>
            <a:ext cx="6096000" cy="1754326"/>
          </a:xfrm>
          <a:prstGeom prst="rect">
            <a:avLst/>
          </a:prstGeom>
        </p:spPr>
        <p:txBody>
          <a:bodyPr>
            <a:spAutoFit/>
          </a:bodyPr>
          <a:lstStyle/>
          <a:p>
            <a:pPr marL="514350" indent="-514350">
              <a:buFont typeface="+mj-lt"/>
              <a:buAutoNum type="arabicPeriod"/>
            </a:pPr>
            <a:r>
              <a:rPr lang="en-US" dirty="0"/>
              <a:t>Dissociation of water at oxide/water interface</a:t>
            </a:r>
          </a:p>
          <a:p>
            <a:pPr marL="514350" indent="-514350">
              <a:buFont typeface="+mj-lt"/>
              <a:buAutoNum type="arabicPeriod"/>
            </a:pPr>
            <a:r>
              <a:rPr lang="en-US" dirty="0"/>
              <a:t>Absorption of oxygen into oxide layer</a:t>
            </a:r>
          </a:p>
          <a:p>
            <a:pPr marL="514350" indent="-514350">
              <a:buFont typeface="+mj-lt"/>
              <a:buAutoNum type="arabicPeriod"/>
            </a:pPr>
            <a:r>
              <a:rPr lang="en-US" dirty="0"/>
              <a:t>Diffusion of oxygen through oxide layer</a:t>
            </a:r>
          </a:p>
          <a:p>
            <a:pPr marL="514350" indent="-514350">
              <a:buFont typeface="+mj-lt"/>
              <a:buAutoNum type="arabicPeriod"/>
            </a:pPr>
            <a:r>
              <a:rPr lang="en-US" dirty="0"/>
              <a:t>Reaction of oxygen with zirconium</a:t>
            </a:r>
          </a:p>
          <a:p>
            <a:pPr marL="514350" indent="-514350">
              <a:buFont typeface="+mj-lt"/>
              <a:buAutoNum type="arabicPeriod"/>
            </a:pPr>
            <a:r>
              <a:rPr lang="en-US" dirty="0"/>
              <a:t>Diffusion of electrons through oxide layer</a:t>
            </a:r>
          </a:p>
          <a:p>
            <a:pPr marL="514350" indent="-514350">
              <a:buFont typeface="+mj-lt"/>
              <a:buAutoNum type="arabicPeriod"/>
            </a:pPr>
            <a:r>
              <a:rPr lang="en-US" dirty="0"/>
              <a:t>Reduction of hydrogen</a:t>
            </a:r>
          </a:p>
        </p:txBody>
      </p:sp>
    </p:spTree>
    <p:extLst>
      <p:ext uri="{BB962C8B-B14F-4D97-AF65-F5344CB8AC3E}">
        <p14:creationId xmlns:p14="http://schemas.microsoft.com/office/powerpoint/2010/main" val="367363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238E-4D39-374C-A3F3-654FE8F3BC0E}"/>
              </a:ext>
            </a:extLst>
          </p:cNvPr>
          <p:cNvSpPr>
            <a:spLocks noGrp="1"/>
          </p:cNvSpPr>
          <p:nvPr>
            <p:ph type="title"/>
          </p:nvPr>
        </p:nvSpPr>
        <p:spPr/>
        <p:txBody>
          <a:bodyPr/>
          <a:lstStyle/>
          <a:p>
            <a:r>
              <a:rPr lang="en-US" dirty="0"/>
              <a:t>Corrosion rate limited by diffusion</a:t>
            </a:r>
          </a:p>
        </p:txBody>
      </p:sp>
      <p:sp>
        <p:nvSpPr>
          <p:cNvPr id="3" name="Content Placeholder 2">
            <a:extLst>
              <a:ext uri="{FF2B5EF4-FFF2-40B4-BE49-F238E27FC236}">
                <a16:creationId xmlns:a16="http://schemas.microsoft.com/office/drawing/2014/main" id="{7D459958-F309-8243-8413-5CD280C2119F}"/>
              </a:ext>
            </a:extLst>
          </p:cNvPr>
          <p:cNvSpPr>
            <a:spLocks noGrp="1"/>
          </p:cNvSpPr>
          <p:nvPr>
            <p:ph idx="1"/>
          </p:nvPr>
        </p:nvSpPr>
        <p:spPr>
          <a:xfrm>
            <a:off x="609600" y="2160495"/>
            <a:ext cx="6578208" cy="3965670"/>
          </a:xfrm>
        </p:spPr>
        <p:txBody>
          <a:bodyPr>
            <a:normAutofit/>
          </a:bodyPr>
          <a:lstStyle/>
          <a:p>
            <a:r>
              <a:rPr lang="en-US" sz="2000" dirty="0"/>
              <a:t>Because the rate limiting steps are diffusion, we can model the oxidation rate using diffusion</a:t>
            </a:r>
          </a:p>
          <a:p>
            <a:r>
              <a:rPr lang="en-US" sz="2000" dirty="0"/>
              <a:t>Assumptions:</a:t>
            </a:r>
          </a:p>
          <a:p>
            <a:pPr marL="685800" lvl="1">
              <a:buFont typeface="Arial" panose="020B0604020202020204" pitchFamily="34" charset="0"/>
              <a:buChar char="•"/>
            </a:pPr>
            <a:r>
              <a:rPr lang="en-US" sz="2000" dirty="0"/>
              <a:t>Transport of O species is rate-limiting</a:t>
            </a:r>
          </a:p>
          <a:p>
            <a:pPr marL="685800" lvl="1">
              <a:buFont typeface="Arial" panose="020B0604020202020204" pitchFamily="34" charset="0"/>
              <a:buChar char="•"/>
            </a:pPr>
            <a:r>
              <a:rPr lang="en-US" sz="2000" dirty="0"/>
              <a:t>Transport of charged species by diffusion only</a:t>
            </a:r>
          </a:p>
          <a:p>
            <a:pPr marL="685800" lvl="1">
              <a:buFont typeface="Arial" panose="020B0604020202020204" pitchFamily="34" charset="0"/>
              <a:buChar char="•"/>
            </a:pPr>
            <a:r>
              <a:rPr lang="en-US" sz="2000" dirty="0"/>
              <a:t>Homogeneous oxide layer</a:t>
            </a:r>
          </a:p>
          <a:p>
            <a:pPr marL="685800" lvl="1">
              <a:buFont typeface="Arial" panose="020B0604020202020204" pitchFamily="34" charset="0"/>
              <a:buChar char="•"/>
            </a:pPr>
            <a:r>
              <a:rPr lang="en-US" sz="2000" dirty="0"/>
              <a:t>No sources/sinks of ions in oxide</a:t>
            </a:r>
          </a:p>
          <a:p>
            <a:pPr marL="685800" lvl="1">
              <a:buFont typeface="Arial" panose="020B0604020202020204" pitchFamily="34" charset="0"/>
              <a:buChar char="•"/>
            </a:pPr>
            <a:r>
              <a:rPr lang="en-US" sz="2000" dirty="0"/>
              <a:t>All oxygen is used to create oxide</a:t>
            </a:r>
          </a:p>
          <a:p>
            <a:pPr marL="685800" lvl="1">
              <a:buFont typeface="Arial" panose="020B0604020202020204" pitchFamily="34" charset="0"/>
              <a:buChar char="•"/>
            </a:pPr>
            <a:r>
              <a:rPr lang="en-US" sz="2000" dirty="0"/>
              <a:t>No loss of oxide</a:t>
            </a:r>
          </a:p>
          <a:p>
            <a:endParaRPr lang="en-US" sz="2000" dirty="0"/>
          </a:p>
        </p:txBody>
      </p:sp>
      <p:sp>
        <p:nvSpPr>
          <p:cNvPr id="4" name="Slide Number Placeholder 3">
            <a:extLst>
              <a:ext uri="{FF2B5EF4-FFF2-40B4-BE49-F238E27FC236}">
                <a16:creationId xmlns:a16="http://schemas.microsoft.com/office/drawing/2014/main" id="{0EC510F9-2E8B-BE43-BB4F-DA670A66C1D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DCDC8570-0C86-7A4C-ABA5-19055D7EA6A6}"/>
              </a:ext>
            </a:extLst>
          </p:cNvPr>
          <p:cNvGrpSpPr>
            <a:grpSpLocks noChangeAspect="1"/>
          </p:cNvGrpSpPr>
          <p:nvPr/>
        </p:nvGrpSpPr>
        <p:grpSpPr>
          <a:xfrm>
            <a:off x="8648855" y="2160495"/>
            <a:ext cx="2573166" cy="3473662"/>
            <a:chOff x="-328535" y="1253149"/>
            <a:chExt cx="2913033" cy="3932468"/>
          </a:xfrm>
        </p:grpSpPr>
        <p:sp>
          <p:nvSpPr>
            <p:cNvPr id="6" name="Rectangle 5">
              <a:extLst>
                <a:ext uri="{FF2B5EF4-FFF2-40B4-BE49-F238E27FC236}">
                  <a16:creationId xmlns:a16="http://schemas.microsoft.com/office/drawing/2014/main" id="{38392C4B-FAFE-DC4D-B269-A89A1FBC3468}"/>
                </a:ext>
              </a:extLst>
            </p:cNvPr>
            <p:cNvSpPr/>
            <p:nvPr/>
          </p:nvSpPr>
          <p:spPr>
            <a:xfrm rot="16200000">
              <a:off x="-1106365" y="2662849"/>
              <a:ext cx="3657600" cy="838200"/>
            </a:xfrm>
            <a:prstGeom prst="rect">
              <a:avLst/>
            </a:pr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8A3289-0B33-1D46-981D-C2FD2C16C0AD}"/>
                </a:ext>
              </a:extLst>
            </p:cNvPr>
            <p:cNvSpPr/>
            <p:nvPr/>
          </p:nvSpPr>
          <p:spPr>
            <a:xfrm rot="16200000">
              <a:off x="31798" y="2358050"/>
              <a:ext cx="3657600" cy="144780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4EDFD6-8AF0-D742-9D5A-A5839C7D8A7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0735" y="1372811"/>
              <a:ext cx="527304" cy="243840"/>
            </a:xfrm>
            <a:prstGeom prst="rect">
              <a:avLst/>
            </a:prstGeom>
          </p:spPr>
        </p:pic>
        <p:pic>
          <p:nvPicPr>
            <p:cNvPr id="9" name="Picture 8">
              <a:extLst>
                <a:ext uri="{FF2B5EF4-FFF2-40B4-BE49-F238E27FC236}">
                  <a16:creationId xmlns:a16="http://schemas.microsoft.com/office/drawing/2014/main" id="{CEB197F9-A2DD-F846-BBE4-FC38BC85D1F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748466" y="1346781"/>
              <a:ext cx="233172" cy="173736"/>
            </a:xfrm>
            <a:prstGeom prst="rect">
              <a:avLst/>
            </a:prstGeom>
          </p:spPr>
        </p:pic>
        <p:pic>
          <p:nvPicPr>
            <p:cNvPr id="10" name="Picture 9">
              <a:extLst>
                <a:ext uri="{FF2B5EF4-FFF2-40B4-BE49-F238E27FC236}">
                  <a16:creationId xmlns:a16="http://schemas.microsoft.com/office/drawing/2014/main" id="{61861A41-E200-0A44-A6F7-D6669BA641E1}"/>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18601" y="1964742"/>
              <a:ext cx="968045" cy="202387"/>
            </a:xfrm>
            <a:prstGeom prst="rect">
              <a:avLst/>
            </a:prstGeom>
          </p:spPr>
        </p:pic>
        <p:cxnSp>
          <p:nvCxnSpPr>
            <p:cNvPr id="11" name="Straight Arrow Connector 10">
              <a:extLst>
                <a:ext uri="{FF2B5EF4-FFF2-40B4-BE49-F238E27FC236}">
                  <a16:creationId xmlns:a16="http://schemas.microsoft.com/office/drawing/2014/main" id="{078DE720-AC18-F949-8551-9044D704C2D7}"/>
                </a:ext>
              </a:extLst>
            </p:cNvPr>
            <p:cNvCxnSpPr/>
            <p:nvPr/>
          </p:nvCxnSpPr>
          <p:spPr>
            <a:xfrm rot="16200000">
              <a:off x="854422" y="4365211"/>
              <a:ext cx="0" cy="12516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EF3A4F8-EB64-BB41-A5E2-50FDC3258FB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75737" y="3598729"/>
              <a:ext cx="105156" cy="182880"/>
            </a:xfrm>
            <a:prstGeom prst="rect">
              <a:avLst/>
            </a:prstGeom>
          </p:spPr>
        </p:pic>
        <p:pic>
          <p:nvPicPr>
            <p:cNvPr id="13" name="Picture 12">
              <a:extLst>
                <a:ext uri="{FF2B5EF4-FFF2-40B4-BE49-F238E27FC236}">
                  <a16:creationId xmlns:a16="http://schemas.microsoft.com/office/drawing/2014/main" id="{75ED9179-A142-6846-9E10-F83E2E60C5EB}"/>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334239" y="5071317"/>
              <a:ext cx="128016" cy="114300"/>
            </a:xfrm>
            <a:prstGeom prst="rect">
              <a:avLst/>
            </a:prstGeom>
          </p:spPr>
        </p:pic>
        <p:cxnSp>
          <p:nvCxnSpPr>
            <p:cNvPr id="14" name="Straight Arrow Connector 13">
              <a:extLst>
                <a:ext uri="{FF2B5EF4-FFF2-40B4-BE49-F238E27FC236}">
                  <a16:creationId xmlns:a16="http://schemas.microsoft.com/office/drawing/2014/main" id="{879EE2A7-0388-5C4C-9C33-3F7C8A2A1444}"/>
                </a:ext>
              </a:extLst>
            </p:cNvPr>
            <p:cNvCxnSpPr/>
            <p:nvPr/>
          </p:nvCxnSpPr>
          <p:spPr>
            <a:xfrm rot="5400000">
              <a:off x="715795" y="3084297"/>
              <a:ext cx="0" cy="841806"/>
            </a:xfrm>
            <a:prstGeom prst="straightConnector1">
              <a:avLst/>
            </a:prstGeom>
            <a:ln w="127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C3A71DD-D758-1843-9D95-85D6557153B1}"/>
                </a:ext>
              </a:extLst>
            </p:cNvPr>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179413" y="2890294"/>
              <a:ext cx="991210" cy="202387"/>
            </a:xfrm>
            <a:prstGeom prst="rect">
              <a:avLst/>
            </a:prstGeom>
          </p:spPr>
        </p:pic>
        <p:cxnSp>
          <p:nvCxnSpPr>
            <p:cNvPr id="16" name="Straight Arrow Connector 15">
              <a:extLst>
                <a:ext uri="{FF2B5EF4-FFF2-40B4-BE49-F238E27FC236}">
                  <a16:creationId xmlns:a16="http://schemas.microsoft.com/office/drawing/2014/main" id="{52901949-A34D-6547-AE8E-0069395CF4B4}"/>
                </a:ext>
              </a:extLst>
            </p:cNvPr>
            <p:cNvCxnSpPr/>
            <p:nvPr/>
          </p:nvCxnSpPr>
          <p:spPr>
            <a:xfrm rot="16200000">
              <a:off x="-1589473" y="3164188"/>
              <a:ext cx="36576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B002DE1-0EC8-0D48-909B-A9B36C647B7F}"/>
                </a:ext>
              </a:extLst>
            </p:cNvPr>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328535" y="1386124"/>
              <a:ext cx="504444" cy="252984"/>
            </a:xfrm>
            <a:prstGeom prst="rect">
              <a:avLst/>
            </a:prstGeom>
          </p:spPr>
        </p:pic>
        <p:cxnSp>
          <p:nvCxnSpPr>
            <p:cNvPr id="18" name="Straight Connector 17">
              <a:extLst>
                <a:ext uri="{FF2B5EF4-FFF2-40B4-BE49-F238E27FC236}">
                  <a16:creationId xmlns:a16="http://schemas.microsoft.com/office/drawing/2014/main" id="{D0C08BA9-1AEB-9348-96DF-8942F7287721}"/>
                </a:ext>
              </a:extLst>
            </p:cNvPr>
            <p:cNvCxnSpPr/>
            <p:nvPr/>
          </p:nvCxnSpPr>
          <p:spPr>
            <a:xfrm rot="-5400000" flipH="1">
              <a:off x="318602" y="2136781"/>
              <a:ext cx="832104" cy="83210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04FF95FF-EAD7-5241-AAC4-BC5325CF8FEC}"/>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5953451" y="5255063"/>
            <a:ext cx="2596896" cy="556260"/>
          </a:xfrm>
          <a:prstGeom prst="rect">
            <a:avLst/>
          </a:prstGeom>
        </p:spPr>
      </p:pic>
    </p:spTree>
    <p:extLst>
      <p:ext uri="{BB962C8B-B14F-4D97-AF65-F5344CB8AC3E}">
        <p14:creationId xmlns:p14="http://schemas.microsoft.com/office/powerpoint/2010/main" val="1262124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73.75"/>
  <p:tag name="ORIGINALWIDTH" val="1278"/>
  <p:tag name="OUTPUTDPI" val="1200"/>
  <p:tag name="LATEXADDIN" val="\documentclass{article}&#10;\usepackage{amsmath}&#10;\pagestyle{empty}&#10;\begin{document}&#10;&#10;$$ \frac{\delta^2}{2} = K^2\,t \rightarrow \delta = K\,t^{1/2}$$&#10;&#10;&#10;\end{document}"/>
  <p:tag name="IGUANATEXSIZE" val="20"/>
  <p:tag name="IGUANATEXCURSOR" val="102"/>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84.5"/>
  <p:tag name="ORIGINALWIDTH" val="1050"/>
  <p:tag name="OUTPUTDPI" val="1200"/>
  <p:tag name="LATEXADDIN" val="\documentclass{article}&#10;\usepackage{amsmath}&#10;\pagestyle{empty}&#10;\begin{document}&#10;&#10;$ \delta(\mu m) = \frac{w(mg/dm^2)}{14.7}$&#10;&#10;&#10;\end{document}"/>
  <p:tag name="IGUANATEXSIZE" val="30"/>
  <p:tag name="IGUANATEXCURSOR" val="121"/>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4.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15.xml><?xml version="1.0" encoding="utf-8"?>
<p:tagLst xmlns:a="http://schemas.openxmlformats.org/drawingml/2006/main" xmlns:r="http://schemas.openxmlformats.org/officeDocument/2006/relationships" xmlns:p="http://schemas.openxmlformats.org/presentationml/2006/main">
  <p:tag name="ORIGINALHEIGHT" val="255"/>
  <p:tag name="ORIGINALWIDTH" val="1642.5"/>
  <p:tag name="OUTPUTDPI" val="1200"/>
  <p:tag name="LATEXADDIN" val="\documentclass{article}&#10;\usepackage{amsmath}&#10;\pagestyle{empty}&#10;\begin{document}&#10;&#10;&#10;$$t^\star \left( \textrm{d} \right) = 6.62 \times 10^{-7} \exp{\frac{11949}{T}} $$&#10;&#10;\end{document}"/>
  <p:tag name="IGUANATEXSIZE" val="20"/>
  <p:tag name="IGUANATEXCURSOR" val="118"/>
  <p:tag name="TRANSPARENCY" val="True"/>
  <p:tag name="FILENAME" val=""/>
  <p:tag name="INPUTTYPE" val="0"/>
  <p:tag name="LATEXENGINEID" val="0"/>
  <p:tag name="TEMPFOLDER" val="c:\temp\"/>
</p:tagLst>
</file>

<file path=ppt/tags/tag16.xml><?xml version="1.0" encoding="utf-8"?>
<p:tagLst xmlns:a="http://schemas.openxmlformats.org/drawingml/2006/main" xmlns:r="http://schemas.openxmlformats.org/officeDocument/2006/relationships" xmlns:p="http://schemas.openxmlformats.org/presentationml/2006/main">
  <p:tag name="ORIGINALHEIGHT" val="252.75"/>
  <p:tag name="ORIGINALWIDTH" val="1265.25"/>
  <p:tag name="OUTPUTDPI" val="1200"/>
  <p:tag name="LATEXADDIN" val="\documentclass{article}&#10;\usepackage{amsmath}&#10;\pagestyle{empty}&#10;\begin{document}&#10;&#10;&#10;$$\delta^\star \left( \mathrm{ \mu} \textrm{m} \right) = 5.1 \exp{\frac{-550}{T}} $$&#10;&#10;\end{document}"/>
  <p:tag name="IGUANATEXSIZE" val="20"/>
  <p:tag name="IGUANATEXCURSOR" val="117"/>
  <p:tag name="TRANSPARENCY" val="True"/>
  <p:tag name="FILENAME" val=""/>
  <p:tag name="INPUTTYPE" val="0"/>
  <p:tag name="LATEXENGINEID" val="0"/>
  <p:tag name="TEMPFOLDER" val="c:\temp\"/>
</p:tagLst>
</file>

<file path=ppt/tags/tag17.xml><?xml version="1.0" encoding="utf-8"?>
<p:tagLst xmlns:a="http://schemas.openxmlformats.org/drawingml/2006/main" xmlns:r="http://schemas.openxmlformats.org/officeDocument/2006/relationships" xmlns:p="http://schemas.openxmlformats.org/presentationml/2006/main">
  <p:tag name="ORIGINALHEIGHT" val="126"/>
  <p:tag name="ORIGINALWIDTH" val="1371.75"/>
  <p:tag name="OUTPUTDPI" val="1200"/>
  <p:tag name="LATEXADDIN" val="\documentclass{article}&#10;\usepackage{amsmath}&#10;\pagestyle{empty}&#10;\begin{document}&#10;&#10;&#10;$$\delta \left( \mathrm{\mu m} \right) = \delta^\star + K_L \left( t - t^\star \right) $$&#10;&#10;\end{document}"/>
  <p:tag name="IGUANATEXSIZE" val="20"/>
  <p:tag name="IGUANATEXCURSOR" val="121"/>
  <p:tag name="TRANSPARENCY" val="True"/>
  <p:tag name="FILENAME" val=""/>
  <p:tag name="INPUTTYPE" val="0"/>
  <p:tag name="LATEXENGINEID" val="0"/>
  <p:tag name="TEMPFOLDER" val="c:\temp\"/>
</p:tagLst>
</file>

<file path=ppt/tags/tag18.xml><?xml version="1.0" encoding="utf-8"?>
<p:tagLst xmlns:a="http://schemas.openxmlformats.org/drawingml/2006/main" xmlns:r="http://schemas.openxmlformats.org/officeDocument/2006/relationships" xmlns:p="http://schemas.openxmlformats.org/presentationml/2006/main">
  <p:tag name="ORIGINALHEIGHT" val="255"/>
  <p:tag name="ORIGINALWIDTH" val="1929"/>
  <p:tag name="OUTPUTDPI" val="1200"/>
  <p:tag name="LATEXADDIN" val="\documentclass{article}&#10;\usepackage{amsmath}&#10;\pagestyle{empty}&#10;\begin{document}&#10;&#10;$$K_L \left( \frac{\mathrm{\mu m}}{\textrm{d}} \right) = 7.48 \times 10^6 \exp{\frac{-12500}{T}}$$&#10;&#10;&#10;\end{document}"/>
  <p:tag name="IGUANATEXSIZE" val="20"/>
  <p:tag name="IGUANATEXCURSOR" val="138"/>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0"/>
  <p:tag name="ORIGINALWIDTH" val="259.5"/>
  <p:tag name="OUTPUTDPI" val="1200"/>
  <p:tag name="LATEXADDIN" val="\documentclass{article}&#10;\usepackage{amsmath}&#10;\usepackage{mhchem}&#10;\pagestyle{empty}&#10;\begin{document}&#10;&#10;\ce{ \cf{ZrO2}}&#10;&#10;\end{document}&#10;"/>
  <p:tag name="IGUANATEXSIZE" val="20"/>
  <p:tag name="IGUANATEXCURSOR" val="116"/>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85.5"/>
  <p:tag name="ORIGINALWIDTH" val="114.75"/>
  <p:tag name="OUTPUTDPI" val="1200"/>
  <p:tag name="LATEXADDIN" val="\documentclass{article}&#10;\usepackage{amsmath}&#10;\pagestyle{empty}&#10;\begin{document}&#10;&#10;Zr&#10;&#10;&#10;\end{document}"/>
  <p:tag name="IGUANATEXSIZE" val="20"/>
  <p:tag name="IGUANATEXCURSOR" val="83"/>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24.5"/>
  <p:tag name="ORIGINALWIDTH" val="595.5"/>
  <p:tag name="OUTPUTDPI" val="1200"/>
  <p:tag name="LATEXADDIN" val="\documentclass{article}&#10;\usepackage{amsmath}&#10;\pagestyle{empty}&#10;\begin{document}&#10;&#10;$ C \left( 0 \right) = C_w$&#10;&#10;&#10;\end{document}"/>
  <p:tag name="IGUANATEXSIZE" val="16"/>
  <p:tag name="IGUANATEXCURSOR" val="107"/>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90"/>
  <p:tag name="ORIGINALWIDTH" val="51.75"/>
  <p:tag name="OUTPUTDPI" val="1200"/>
  <p:tag name="LATEXADDIN" val="\documentclass{article}&#10;\usepackage{amsmath}&#10;\pagestyle{empty}&#10;\begin{document}&#10;&#10;$\delta$&#10;&#10;&#10;\end{document}"/>
  <p:tag name="IGUANATEXSIZE" val="20"/>
  <p:tag name="IGUANATEXCURSOR" val="88"/>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56.25"/>
  <p:tag name="ORIGINALWIDTH" val="63"/>
  <p:tag name="OUTPUTDPI" val="1200"/>
  <p:tag name="LATEXADDIN" val="\documentclass{article}&#10;\usepackage{amsmath}&#10;\pagestyle{empty}&#10;\begin{document}&#10;&#10;$x$&#10;&#10;&#10;\end{document}"/>
  <p:tag name="IGUANATEXSIZE" val="20"/>
  <p:tag name="IGUANATEXCURSOR" val="83"/>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4.5"/>
  <p:tag name="ORIGINALWIDTH" val="609.75"/>
  <p:tag name="OUTPUTDPI" val="1200"/>
  <p:tag name="LATEXADDIN" val="\documentclass{article}&#10;\usepackage{amsmath}&#10;\pagestyle{empty}&#10;\begin{document}&#10;&#10;$C \left( \delta \right) = C_m$&#10;&#10;&#10;\end{document}"/>
  <p:tag name="IGUANATEXSIZE" val="16"/>
  <p:tag name="IGUANATEXCURSOR" val="111"/>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124.5"/>
  <p:tag name="ORIGINALWIDTH" val="248.25"/>
  <p:tag name="OUTPUTDPI" val="1200"/>
  <p:tag name="LATEXADDIN" val="\documentclass{article}&#10;\usepackage{amsmath}&#10;\pagestyle{empty}&#10;\begin{document}&#10;&#10;$C(x)$&#10;&#10;&#10;\end{document}"/>
  <p:tag name="IGUANATEXSIZE" val="20"/>
  <p:tag name="IGUANATEXCURSOR" val="85"/>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4.5"/>
  <p:tag name="ORIGINALWIDTH" val="1016.25"/>
  <p:tag name="OUTPUTDPI" val="1200"/>
  <p:tag name="LATEXADDIN" val="\documentclass{article}&#10;\usepackage{amsmath}&#10;\pagestyle{empty}&#10;\begin{document}&#10;&#10;$W = (m_2-m_1)/S$&#10;&#10;&#10;\end{document}"/>
  <p:tag name="IGUANATEXSIZE" val="20"/>
  <p:tag name="IGUANATEXCURSOR" val="97"/>
  <p:tag name="TRANSPARENCY" val="True"/>
  <p:tag name="FILENAME" val=""/>
  <p:tag name="INPUTTYPE" val="0"/>
  <p:tag name="LATEXENGINEID" val="0"/>
  <p:tag name="TEMPFOLDER" val="c:\temp\"/>
</p:tagLst>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9142</TotalTime>
  <Words>2362</Words>
  <Application>Microsoft Macintosh PowerPoint</Application>
  <PresentationFormat>Widescreen</PresentationFormat>
  <Paragraphs>259</Paragraphs>
  <Slides>31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Cambria Math</vt:lpstr>
      <vt:lpstr>Symbol</vt:lpstr>
      <vt:lpstr>Times New Roman</vt:lpstr>
      <vt:lpstr>NCStateU-horizontal-left-logo</vt:lpstr>
      <vt:lpstr>Equation</vt:lpstr>
      <vt:lpstr>Nuclear Fuel Performance</vt:lpstr>
      <vt:lpstr>Last Time</vt:lpstr>
      <vt:lpstr>cladding oxidation</vt:lpstr>
      <vt:lpstr>Zirconium Oxidation</vt:lpstr>
      <vt:lpstr>Corrosion</vt:lpstr>
      <vt:lpstr>Corrosion</vt:lpstr>
      <vt:lpstr>Corrosion Types in LWRs</vt:lpstr>
      <vt:lpstr>Formation of Oxide Layer       After Oxide Formation</vt:lpstr>
      <vt:lpstr>Corrosion rate limited by diffusion</vt:lpstr>
      <vt:lpstr>Observed kinetics are slower than parabolic</vt:lpstr>
      <vt:lpstr>Corrosion Quantified</vt:lpstr>
      <vt:lpstr>Pilling-Bedworth ratio : PBR</vt:lpstr>
      <vt:lpstr>Example</vt:lpstr>
      <vt:lpstr>Corrosion Rate</vt:lpstr>
      <vt:lpstr>Example</vt:lpstr>
      <vt:lpstr>Other factors affecting corrosion</vt:lpstr>
      <vt:lpstr>Impact of Corrosion</vt:lpstr>
      <vt:lpstr>Corrosion Control</vt:lpstr>
      <vt:lpstr>Corrosion Control</vt:lpstr>
      <vt:lpstr>Corrosion Layer</vt:lpstr>
      <vt:lpstr>Corrosion Summary</vt:lpstr>
      <vt:lpstr>Hydride Formation</vt:lpstr>
      <vt:lpstr>Given a thickness of oxide, how can we predict the hydrogen pickup?</vt:lpstr>
      <vt:lpstr>We can estimate the hydrogen content in the cladding from the oxide thickness δ and the pickup fraction f</vt:lpstr>
      <vt:lpstr>Hydrogen Diffusion</vt:lpstr>
      <vt:lpstr>Hydriding</vt:lpstr>
      <vt:lpstr>Effect of Hydrides</vt:lpstr>
      <vt:lpstr>Blister failure examples</vt:lpstr>
      <vt:lpstr>Circumferential vs Radial Hydrides</vt:lpstr>
      <vt:lpstr>Delayed Hydride Cracking</vt:lpstr>
      <vt:lpstr>Hydrides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93</cp:revision>
  <dcterms:created xsi:type="dcterms:W3CDTF">2020-02-19T20:03:05Z</dcterms:created>
  <dcterms:modified xsi:type="dcterms:W3CDTF">2022-03-29T14:46:17Z</dcterms:modified>
</cp:coreProperties>
</file>